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The Youngest" charset="1" panose="00000500000000000000"/>
      <p:regular r:id="rId15"/>
    </p:embeddedFont>
    <p:embeddedFont>
      <p:font typeface="Schoolbell" charset="1" panose="02000000000000000000"/>
      <p:regular r:id="rId16"/>
    </p:embeddedFont>
    <p:embeddedFont>
      <p:font typeface="Heading Now 71-78" charset="1" panose="000000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067upKqw.mp4>
</file>

<file path=ppt/media/image1.png>
</file>

<file path=ppt/media/image10.png>
</file>

<file path=ppt/media/image11.jpeg>
</file>

<file path=ppt/media/image12.png>
</file>

<file path=ppt/media/image13.svg>
</file>

<file path=ppt/media/image14.jpeg>
</file>

<file path=ppt/media/image15.png>
</file>

<file path=ppt/media/image16.png>
</file>

<file path=ppt/media/image17.svg>
</file>

<file path=ppt/media/image18.png>
</file>

<file path=ppt/media/image19.svg>
</file>

<file path=ppt/media/image2.svg>
</file>

<file path=ppt/media/image20.png>
</file>

<file path=ppt/media/image21.svg>
</file>

<file path=ppt/media/image3.png>
</file>

<file path=ppt/media/image4.svg>
</file>

<file path=ppt/media/image5.pn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1.jpeg" Type="http://schemas.openxmlformats.org/officeDocument/2006/relationships/image"/><Relationship Id="rId6" Target="../media/VAG067upKqw.mp4" Type="http://schemas.openxmlformats.org/officeDocument/2006/relationships/video"/><Relationship Id="rId7" Target="../media/VAG067upKqw.mp4" Type="http://schemas.microsoft.com/office/2007/relationships/media"/></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14.jpe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sv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 Id="rId6" Target="../media/image20.png" Type="http://schemas.openxmlformats.org/officeDocument/2006/relationships/image"/><Relationship Id="rId7" Target="../media/image21.svg" Type="http://schemas.openxmlformats.org/officeDocument/2006/relationships/image"/><Relationship Id="rId8" Target="../media/image3.png" Type="http://schemas.openxmlformats.org/officeDocument/2006/relationships/image"/><Relationship Id="rId9" Target="../media/image4.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CBA873"/>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4572000" cy="4563687"/>
          </a:xfrm>
          <a:custGeom>
            <a:avLst/>
            <a:gdLst/>
            <a:ahLst/>
            <a:cxnLst/>
            <a:rect r="r" b="b" t="t" l="l"/>
            <a:pathLst>
              <a:path h="4563687" w="4572000">
                <a:moveTo>
                  <a:pt x="0" y="0"/>
                </a:moveTo>
                <a:lnTo>
                  <a:pt x="4572000" y="0"/>
                </a:lnTo>
                <a:lnTo>
                  <a:pt x="4572000" y="4563687"/>
                </a:lnTo>
                <a:lnTo>
                  <a:pt x="0" y="45636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0" y="4563687"/>
            <a:ext cx="4572000" cy="4563687"/>
          </a:xfrm>
          <a:custGeom>
            <a:avLst/>
            <a:gdLst/>
            <a:ahLst/>
            <a:cxnLst/>
            <a:rect r="r" b="b" t="t" l="l"/>
            <a:pathLst>
              <a:path h="4563687" w="4572000">
                <a:moveTo>
                  <a:pt x="0" y="0"/>
                </a:moveTo>
                <a:lnTo>
                  <a:pt x="4572000" y="0"/>
                </a:lnTo>
                <a:lnTo>
                  <a:pt x="4572000" y="4563688"/>
                </a:lnTo>
                <a:lnTo>
                  <a:pt x="0" y="45636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4572000" y="0"/>
            <a:ext cx="4572000" cy="4563687"/>
          </a:xfrm>
          <a:custGeom>
            <a:avLst/>
            <a:gdLst/>
            <a:ahLst/>
            <a:cxnLst/>
            <a:rect r="r" b="b" t="t" l="l"/>
            <a:pathLst>
              <a:path h="4563687" w="4572000">
                <a:moveTo>
                  <a:pt x="0" y="0"/>
                </a:moveTo>
                <a:lnTo>
                  <a:pt x="4572000" y="0"/>
                </a:lnTo>
                <a:lnTo>
                  <a:pt x="4572000" y="4563687"/>
                </a:lnTo>
                <a:lnTo>
                  <a:pt x="0" y="45636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4572000" y="4563687"/>
            <a:ext cx="4572000" cy="4563687"/>
          </a:xfrm>
          <a:custGeom>
            <a:avLst/>
            <a:gdLst/>
            <a:ahLst/>
            <a:cxnLst/>
            <a:rect r="r" b="b" t="t" l="l"/>
            <a:pathLst>
              <a:path h="4563687" w="4572000">
                <a:moveTo>
                  <a:pt x="0" y="0"/>
                </a:moveTo>
                <a:lnTo>
                  <a:pt x="4572000" y="0"/>
                </a:lnTo>
                <a:lnTo>
                  <a:pt x="4572000" y="4563688"/>
                </a:lnTo>
                <a:lnTo>
                  <a:pt x="0" y="45636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9144000" y="0"/>
            <a:ext cx="4572000" cy="4563687"/>
          </a:xfrm>
          <a:custGeom>
            <a:avLst/>
            <a:gdLst/>
            <a:ahLst/>
            <a:cxnLst/>
            <a:rect r="r" b="b" t="t" l="l"/>
            <a:pathLst>
              <a:path h="4563687" w="4572000">
                <a:moveTo>
                  <a:pt x="0" y="0"/>
                </a:moveTo>
                <a:lnTo>
                  <a:pt x="4572000" y="0"/>
                </a:lnTo>
                <a:lnTo>
                  <a:pt x="4572000" y="4563687"/>
                </a:lnTo>
                <a:lnTo>
                  <a:pt x="0" y="45636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9144000" y="4563687"/>
            <a:ext cx="4572000" cy="4563687"/>
          </a:xfrm>
          <a:custGeom>
            <a:avLst/>
            <a:gdLst/>
            <a:ahLst/>
            <a:cxnLst/>
            <a:rect r="r" b="b" t="t" l="l"/>
            <a:pathLst>
              <a:path h="4563687" w="4572000">
                <a:moveTo>
                  <a:pt x="0" y="0"/>
                </a:moveTo>
                <a:lnTo>
                  <a:pt x="4572000" y="0"/>
                </a:lnTo>
                <a:lnTo>
                  <a:pt x="4572000" y="4563688"/>
                </a:lnTo>
                <a:lnTo>
                  <a:pt x="0" y="45636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3716000" y="0"/>
            <a:ext cx="4572000" cy="4563687"/>
          </a:xfrm>
          <a:custGeom>
            <a:avLst/>
            <a:gdLst/>
            <a:ahLst/>
            <a:cxnLst/>
            <a:rect r="r" b="b" t="t" l="l"/>
            <a:pathLst>
              <a:path h="4563687" w="4572000">
                <a:moveTo>
                  <a:pt x="0" y="0"/>
                </a:moveTo>
                <a:lnTo>
                  <a:pt x="4572000" y="0"/>
                </a:lnTo>
                <a:lnTo>
                  <a:pt x="4572000" y="4563687"/>
                </a:lnTo>
                <a:lnTo>
                  <a:pt x="0" y="45636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3716000" y="4563687"/>
            <a:ext cx="4572000" cy="4563687"/>
          </a:xfrm>
          <a:custGeom>
            <a:avLst/>
            <a:gdLst/>
            <a:ahLst/>
            <a:cxnLst/>
            <a:rect r="r" b="b" t="t" l="l"/>
            <a:pathLst>
              <a:path h="4563687" w="4572000">
                <a:moveTo>
                  <a:pt x="0" y="0"/>
                </a:moveTo>
                <a:lnTo>
                  <a:pt x="4572000" y="0"/>
                </a:lnTo>
                <a:lnTo>
                  <a:pt x="4572000" y="4563688"/>
                </a:lnTo>
                <a:lnTo>
                  <a:pt x="0" y="45636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72467" y="9258300"/>
            <a:ext cx="7487689" cy="1028700"/>
          </a:xfrm>
          <a:custGeom>
            <a:avLst/>
            <a:gdLst/>
            <a:ahLst/>
            <a:cxnLst/>
            <a:rect r="r" b="b" t="t" l="l"/>
            <a:pathLst>
              <a:path h="1028700" w="7487689">
                <a:moveTo>
                  <a:pt x="0" y="0"/>
                </a:moveTo>
                <a:lnTo>
                  <a:pt x="7487689" y="0"/>
                </a:lnTo>
                <a:lnTo>
                  <a:pt x="7487689" y="1028700"/>
                </a:lnTo>
                <a:lnTo>
                  <a:pt x="0" y="10287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1" id="11"/>
          <p:cNvGrpSpPr/>
          <p:nvPr/>
        </p:nvGrpSpPr>
        <p:grpSpPr>
          <a:xfrm rot="0">
            <a:off x="10212268" y="2211268"/>
            <a:ext cx="8075732" cy="8075732"/>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0" y="6350000"/>
                  </a:moveTo>
                  <a:lnTo>
                    <a:pt x="6350000" y="6350000"/>
                  </a:lnTo>
                  <a:lnTo>
                    <a:pt x="6350000" y="0"/>
                  </a:lnTo>
                  <a:cubicBezTo>
                    <a:pt x="2843530" y="0"/>
                    <a:pt x="0" y="2843530"/>
                    <a:pt x="0" y="6350000"/>
                  </a:cubicBezTo>
                  <a:close/>
                </a:path>
              </a:pathLst>
            </a:custGeom>
            <a:blipFill>
              <a:blip r:embed="rId6"/>
              <a:stretch>
                <a:fillRect l="-7527" t="0" r="-7527" b="0"/>
              </a:stretch>
            </a:blipFill>
          </p:spPr>
        </p:sp>
      </p:grpSp>
      <p:sp>
        <p:nvSpPr>
          <p:cNvPr name="Freeform 13" id="13"/>
          <p:cNvSpPr/>
          <p:nvPr/>
        </p:nvSpPr>
        <p:spPr>
          <a:xfrm flipH="false" flipV="false" rot="0">
            <a:off x="7468529" y="9258300"/>
            <a:ext cx="7487689" cy="1028700"/>
          </a:xfrm>
          <a:custGeom>
            <a:avLst/>
            <a:gdLst/>
            <a:ahLst/>
            <a:cxnLst/>
            <a:rect r="r" b="b" t="t" l="l"/>
            <a:pathLst>
              <a:path h="1028700" w="7487689">
                <a:moveTo>
                  <a:pt x="0" y="0"/>
                </a:moveTo>
                <a:lnTo>
                  <a:pt x="7487690" y="0"/>
                </a:lnTo>
                <a:lnTo>
                  <a:pt x="7487690" y="1028700"/>
                </a:lnTo>
                <a:lnTo>
                  <a:pt x="0" y="10287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4" id="14"/>
          <p:cNvSpPr/>
          <p:nvPr/>
        </p:nvSpPr>
        <p:spPr>
          <a:xfrm flipH="false" flipV="false" rot="0">
            <a:off x="14867597" y="9258300"/>
            <a:ext cx="7487689" cy="1028700"/>
          </a:xfrm>
          <a:custGeom>
            <a:avLst/>
            <a:gdLst/>
            <a:ahLst/>
            <a:cxnLst/>
            <a:rect r="r" b="b" t="t" l="l"/>
            <a:pathLst>
              <a:path h="1028700" w="7487689">
                <a:moveTo>
                  <a:pt x="0" y="0"/>
                </a:moveTo>
                <a:lnTo>
                  <a:pt x="7487689" y="0"/>
                </a:lnTo>
                <a:lnTo>
                  <a:pt x="7487689" y="1028700"/>
                </a:lnTo>
                <a:lnTo>
                  <a:pt x="0" y="10287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5" id="15"/>
          <p:cNvSpPr/>
          <p:nvPr/>
        </p:nvSpPr>
        <p:spPr>
          <a:xfrm flipH="false" flipV="false" rot="0">
            <a:off x="148967" y="-707669"/>
            <a:ext cx="3581100" cy="4114800"/>
          </a:xfrm>
          <a:custGeom>
            <a:avLst/>
            <a:gdLst/>
            <a:ahLst/>
            <a:cxnLst/>
            <a:rect r="r" b="b" t="t" l="l"/>
            <a:pathLst>
              <a:path h="4114800" w="3581100">
                <a:moveTo>
                  <a:pt x="0" y="0"/>
                </a:moveTo>
                <a:lnTo>
                  <a:pt x="3581100" y="0"/>
                </a:lnTo>
                <a:lnTo>
                  <a:pt x="3581100"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16" id="16"/>
          <p:cNvGrpSpPr/>
          <p:nvPr/>
        </p:nvGrpSpPr>
        <p:grpSpPr>
          <a:xfrm rot="0">
            <a:off x="12730877" y="7945620"/>
            <a:ext cx="6542246" cy="839368"/>
            <a:chOff x="0" y="0"/>
            <a:chExt cx="1723061" cy="221068"/>
          </a:xfrm>
        </p:grpSpPr>
        <p:sp>
          <p:nvSpPr>
            <p:cNvPr name="Freeform 17" id="17"/>
            <p:cNvSpPr/>
            <p:nvPr/>
          </p:nvSpPr>
          <p:spPr>
            <a:xfrm flipH="false" flipV="false" rot="0">
              <a:off x="0" y="0"/>
              <a:ext cx="1723061" cy="221068"/>
            </a:xfrm>
            <a:custGeom>
              <a:avLst/>
              <a:gdLst/>
              <a:ahLst/>
              <a:cxnLst/>
              <a:rect r="r" b="b" t="t" l="l"/>
              <a:pathLst>
                <a:path h="221068" w="1723061">
                  <a:moveTo>
                    <a:pt x="60352" y="0"/>
                  </a:moveTo>
                  <a:lnTo>
                    <a:pt x="1662709" y="0"/>
                  </a:lnTo>
                  <a:cubicBezTo>
                    <a:pt x="1678715" y="0"/>
                    <a:pt x="1694066" y="6359"/>
                    <a:pt x="1705384" y="17677"/>
                  </a:cubicBezTo>
                  <a:cubicBezTo>
                    <a:pt x="1716702" y="28995"/>
                    <a:pt x="1723061" y="44346"/>
                    <a:pt x="1723061" y="60352"/>
                  </a:cubicBezTo>
                  <a:lnTo>
                    <a:pt x="1723061" y="160716"/>
                  </a:lnTo>
                  <a:cubicBezTo>
                    <a:pt x="1723061" y="194048"/>
                    <a:pt x="1696040" y="221068"/>
                    <a:pt x="1662709" y="221068"/>
                  </a:cubicBezTo>
                  <a:lnTo>
                    <a:pt x="60352" y="221068"/>
                  </a:lnTo>
                  <a:cubicBezTo>
                    <a:pt x="44346" y="221068"/>
                    <a:pt x="28995" y="214710"/>
                    <a:pt x="17677" y="203391"/>
                  </a:cubicBezTo>
                  <a:cubicBezTo>
                    <a:pt x="6359" y="192073"/>
                    <a:pt x="0" y="176722"/>
                    <a:pt x="0" y="160716"/>
                  </a:cubicBezTo>
                  <a:lnTo>
                    <a:pt x="0" y="60352"/>
                  </a:lnTo>
                  <a:cubicBezTo>
                    <a:pt x="0" y="27021"/>
                    <a:pt x="27021" y="0"/>
                    <a:pt x="60352" y="0"/>
                  </a:cubicBezTo>
                  <a:close/>
                </a:path>
              </a:pathLst>
            </a:custGeom>
            <a:solidFill>
              <a:srgbClr val="CBA873"/>
            </a:solidFill>
            <a:ln w="57150" cap="rnd">
              <a:solidFill>
                <a:srgbClr val="0B0A0A"/>
              </a:solidFill>
              <a:prstDash val="solid"/>
              <a:round/>
            </a:ln>
          </p:spPr>
        </p:sp>
        <p:sp>
          <p:nvSpPr>
            <p:cNvPr name="TextBox 18" id="18"/>
            <p:cNvSpPr txBox="true"/>
            <p:nvPr/>
          </p:nvSpPr>
          <p:spPr>
            <a:xfrm>
              <a:off x="0" y="-66675"/>
              <a:ext cx="1723061" cy="287743"/>
            </a:xfrm>
            <a:prstGeom prst="rect">
              <a:avLst/>
            </a:prstGeom>
          </p:spPr>
          <p:txBody>
            <a:bodyPr anchor="ctr" rtlCol="false" tIns="50800" lIns="50800" bIns="50800" rIns="50800"/>
            <a:lstStyle/>
            <a:p>
              <a:pPr algn="ctr">
                <a:lnSpc>
                  <a:spcPts val="4759"/>
                </a:lnSpc>
              </a:pPr>
              <a:r>
                <a:rPr lang="en-US" sz="3399">
                  <a:solidFill>
                    <a:srgbClr val="0B0A0A"/>
                  </a:solidFill>
                  <a:latin typeface="The Youngest"/>
                  <a:ea typeface="The Youngest"/>
                  <a:cs typeface="The Youngest"/>
                  <a:sym typeface="The Youngest"/>
                </a:rPr>
                <a:t>Techsen</a:t>
              </a:r>
            </a:p>
          </p:txBody>
        </p:sp>
      </p:grpSp>
      <p:sp>
        <p:nvSpPr>
          <p:cNvPr name="Freeform 19" id="19"/>
          <p:cNvSpPr/>
          <p:nvPr/>
        </p:nvSpPr>
        <p:spPr>
          <a:xfrm flipH="false" flipV="false" rot="0">
            <a:off x="-863940" y="3551967"/>
            <a:ext cx="10871881" cy="4961531"/>
          </a:xfrm>
          <a:custGeom>
            <a:avLst/>
            <a:gdLst/>
            <a:ahLst/>
            <a:cxnLst/>
            <a:rect r="r" b="b" t="t" l="l"/>
            <a:pathLst>
              <a:path h="4961531" w="10871881">
                <a:moveTo>
                  <a:pt x="0" y="0"/>
                </a:moveTo>
                <a:lnTo>
                  <a:pt x="10871880" y="0"/>
                </a:lnTo>
                <a:lnTo>
                  <a:pt x="10871880" y="4961531"/>
                </a:lnTo>
                <a:lnTo>
                  <a:pt x="0" y="4961531"/>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20" id="20"/>
          <p:cNvSpPr txBox="true"/>
          <p:nvPr/>
        </p:nvSpPr>
        <p:spPr>
          <a:xfrm rot="0">
            <a:off x="898069" y="6797739"/>
            <a:ext cx="3950178" cy="1147881"/>
          </a:xfrm>
          <a:prstGeom prst="rect">
            <a:avLst/>
          </a:prstGeom>
        </p:spPr>
        <p:txBody>
          <a:bodyPr anchor="t" rtlCol="false" tIns="0" lIns="0" bIns="0" rIns="0">
            <a:spAutoFit/>
          </a:bodyPr>
          <a:lstStyle/>
          <a:p>
            <a:pPr algn="l">
              <a:lnSpc>
                <a:spcPts val="4632"/>
              </a:lnSpc>
            </a:pPr>
            <a:r>
              <a:rPr lang="en-US" sz="3309">
                <a:solidFill>
                  <a:srgbClr val="D48777"/>
                </a:solidFill>
                <a:latin typeface="Schoolbell"/>
                <a:ea typeface="Schoolbell"/>
                <a:cs typeface="Schoolbell"/>
                <a:sym typeface="Schoolbell"/>
              </a:rPr>
              <a:t>“MUSIC  DONE  RIGHT”</a:t>
            </a:r>
          </a:p>
          <a:p>
            <a:pPr algn="l">
              <a:lnSpc>
                <a:spcPts val="4632"/>
              </a:lnSpc>
            </a:pPr>
          </a:p>
        </p:txBody>
      </p:sp>
      <p:sp>
        <p:nvSpPr>
          <p:cNvPr name="TextBox 21" id="21"/>
          <p:cNvSpPr txBox="true"/>
          <p:nvPr/>
        </p:nvSpPr>
        <p:spPr>
          <a:xfrm rot="0">
            <a:off x="13156804" y="8164248"/>
            <a:ext cx="2195335" cy="349250"/>
          </a:xfrm>
          <a:prstGeom prst="rect">
            <a:avLst/>
          </a:prstGeom>
        </p:spPr>
        <p:txBody>
          <a:bodyPr anchor="t" rtlCol="false" tIns="0" lIns="0" bIns="0" rIns="0">
            <a:spAutoFit/>
          </a:bodyPr>
          <a:lstStyle/>
          <a:p>
            <a:pPr algn="l">
              <a:lnSpc>
                <a:spcPts val="2800"/>
              </a:lnSpc>
            </a:pPr>
            <a:r>
              <a:rPr lang="en-US" sz="2000">
                <a:solidFill>
                  <a:srgbClr val="000000"/>
                </a:solidFill>
                <a:latin typeface="The Youngest"/>
                <a:ea typeface="The Youngest"/>
                <a:cs typeface="The Youngest"/>
                <a:sym typeface="The Youngest"/>
              </a:rPr>
              <a:t>P</a:t>
            </a:r>
            <a:r>
              <a:rPr lang="en-US" sz="2000">
                <a:solidFill>
                  <a:srgbClr val="000000"/>
                </a:solidFill>
                <a:latin typeface="The Youngest"/>
                <a:ea typeface="The Youngest"/>
                <a:cs typeface="The Youngest"/>
                <a:sym typeface="The Youngest"/>
              </a:rPr>
              <a:t>resented By:</a:t>
            </a:r>
          </a:p>
        </p:txBody>
      </p:sp>
      <p:sp>
        <p:nvSpPr>
          <p:cNvPr name="TextBox 22" id="22"/>
          <p:cNvSpPr txBox="true"/>
          <p:nvPr/>
        </p:nvSpPr>
        <p:spPr>
          <a:xfrm rot="0">
            <a:off x="1704660" y="4263558"/>
            <a:ext cx="6287175" cy="1534999"/>
          </a:xfrm>
          <a:prstGeom prst="rect">
            <a:avLst/>
          </a:prstGeom>
        </p:spPr>
        <p:txBody>
          <a:bodyPr anchor="t" rtlCol="false" tIns="0" lIns="0" bIns="0" rIns="0">
            <a:spAutoFit/>
          </a:bodyPr>
          <a:lstStyle/>
          <a:p>
            <a:pPr algn="ctr">
              <a:lnSpc>
                <a:spcPts val="12518"/>
              </a:lnSpc>
              <a:spcBef>
                <a:spcPct val="0"/>
              </a:spcBef>
            </a:pPr>
            <a:r>
              <a:rPr lang="en-US" sz="8941">
                <a:solidFill>
                  <a:srgbClr val="8D3E29"/>
                </a:solidFill>
                <a:latin typeface="The Youngest"/>
                <a:ea typeface="The Youngest"/>
                <a:cs typeface="The Youngest"/>
                <a:sym typeface="The Youngest"/>
              </a:rPr>
              <a:t>TECHSEN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CBA873"/>
        </a:solidFill>
      </p:bgPr>
    </p:bg>
    <p:spTree>
      <p:nvGrpSpPr>
        <p:cNvPr id="1" name=""/>
        <p:cNvGrpSpPr/>
        <p:nvPr/>
      </p:nvGrpSpPr>
      <p:grpSpPr>
        <a:xfrm>
          <a:off x="0" y="0"/>
          <a:ext cx="0" cy="0"/>
          <a:chOff x="0" y="0"/>
          <a:chExt cx="0" cy="0"/>
        </a:xfrm>
      </p:grpSpPr>
      <p:sp>
        <p:nvSpPr>
          <p:cNvPr name="Freeform 2" id="2"/>
          <p:cNvSpPr/>
          <p:nvPr/>
        </p:nvSpPr>
        <p:spPr>
          <a:xfrm flipH="false" flipV="false" rot="0">
            <a:off x="8342522" y="2506834"/>
            <a:ext cx="7784716" cy="6247235"/>
          </a:xfrm>
          <a:custGeom>
            <a:avLst/>
            <a:gdLst/>
            <a:ahLst/>
            <a:cxnLst/>
            <a:rect r="r" b="b" t="t" l="l"/>
            <a:pathLst>
              <a:path h="6247235" w="7784716">
                <a:moveTo>
                  <a:pt x="0" y="0"/>
                </a:moveTo>
                <a:lnTo>
                  <a:pt x="7784716" y="0"/>
                </a:lnTo>
                <a:lnTo>
                  <a:pt x="7784716" y="6247235"/>
                </a:lnTo>
                <a:lnTo>
                  <a:pt x="0" y="6247235"/>
                </a:lnTo>
                <a:lnTo>
                  <a:pt x="0" y="0"/>
                </a:lnTo>
                <a:close/>
              </a:path>
            </a:pathLst>
          </a:custGeom>
          <a:blipFill>
            <a:blip r:embed="rId2"/>
            <a:stretch>
              <a:fillRect l="0" t="0" r="0" b="0"/>
            </a:stretch>
          </a:blipFill>
        </p:spPr>
      </p:sp>
      <p:sp>
        <p:nvSpPr>
          <p:cNvPr name="Freeform 3" id="3"/>
          <p:cNvSpPr/>
          <p:nvPr/>
        </p:nvSpPr>
        <p:spPr>
          <a:xfrm flipH="false" flipV="false" rot="-5400000">
            <a:off x="14029805" y="8620595"/>
            <a:ext cx="7487689" cy="1028700"/>
          </a:xfrm>
          <a:custGeom>
            <a:avLst/>
            <a:gdLst/>
            <a:ahLst/>
            <a:cxnLst/>
            <a:rect r="r" b="b" t="t" l="l"/>
            <a:pathLst>
              <a:path h="1028700" w="7487689">
                <a:moveTo>
                  <a:pt x="0" y="0"/>
                </a:moveTo>
                <a:lnTo>
                  <a:pt x="7487690" y="0"/>
                </a:lnTo>
                <a:lnTo>
                  <a:pt x="7487690" y="1028700"/>
                </a:lnTo>
                <a:lnTo>
                  <a:pt x="0" y="10287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5400000">
            <a:off x="14029805" y="1224532"/>
            <a:ext cx="7487689" cy="1028700"/>
          </a:xfrm>
          <a:custGeom>
            <a:avLst/>
            <a:gdLst/>
            <a:ahLst/>
            <a:cxnLst/>
            <a:rect r="r" b="b" t="t" l="l"/>
            <a:pathLst>
              <a:path h="1028700" w="7487689">
                <a:moveTo>
                  <a:pt x="0" y="0"/>
                </a:moveTo>
                <a:lnTo>
                  <a:pt x="7487690" y="0"/>
                </a:lnTo>
                <a:lnTo>
                  <a:pt x="7487690" y="1028700"/>
                </a:lnTo>
                <a:lnTo>
                  <a:pt x="0" y="10287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8759538" y="4521794"/>
            <a:ext cx="6175312" cy="2517035"/>
            <a:chOff x="0" y="0"/>
            <a:chExt cx="1626420" cy="662923"/>
          </a:xfrm>
        </p:grpSpPr>
        <p:sp>
          <p:nvSpPr>
            <p:cNvPr name="Freeform 6" id="6"/>
            <p:cNvSpPr/>
            <p:nvPr/>
          </p:nvSpPr>
          <p:spPr>
            <a:xfrm flipH="false" flipV="false" rot="0">
              <a:off x="0" y="0"/>
              <a:ext cx="1626420" cy="662923"/>
            </a:xfrm>
            <a:custGeom>
              <a:avLst/>
              <a:gdLst/>
              <a:ahLst/>
              <a:cxnLst/>
              <a:rect r="r" b="b" t="t" l="l"/>
              <a:pathLst>
                <a:path h="662923" w="1626420">
                  <a:moveTo>
                    <a:pt x="63938" y="0"/>
                  </a:moveTo>
                  <a:lnTo>
                    <a:pt x="1562482" y="0"/>
                  </a:lnTo>
                  <a:cubicBezTo>
                    <a:pt x="1579439" y="0"/>
                    <a:pt x="1595702" y="6736"/>
                    <a:pt x="1607693" y="18727"/>
                  </a:cubicBezTo>
                  <a:cubicBezTo>
                    <a:pt x="1619683" y="30718"/>
                    <a:pt x="1626420" y="46981"/>
                    <a:pt x="1626420" y="63938"/>
                  </a:cubicBezTo>
                  <a:lnTo>
                    <a:pt x="1626420" y="598985"/>
                  </a:lnTo>
                  <a:cubicBezTo>
                    <a:pt x="1626420" y="615942"/>
                    <a:pt x="1619683" y="632205"/>
                    <a:pt x="1607693" y="644196"/>
                  </a:cubicBezTo>
                  <a:cubicBezTo>
                    <a:pt x="1595702" y="656186"/>
                    <a:pt x="1579439" y="662923"/>
                    <a:pt x="1562482" y="662923"/>
                  </a:cubicBezTo>
                  <a:lnTo>
                    <a:pt x="63938" y="662923"/>
                  </a:lnTo>
                  <a:cubicBezTo>
                    <a:pt x="28626" y="662923"/>
                    <a:pt x="0" y="634297"/>
                    <a:pt x="0" y="598985"/>
                  </a:cubicBezTo>
                  <a:lnTo>
                    <a:pt x="0" y="63938"/>
                  </a:lnTo>
                  <a:cubicBezTo>
                    <a:pt x="0" y="28626"/>
                    <a:pt x="28626" y="0"/>
                    <a:pt x="63938" y="0"/>
                  </a:cubicBezTo>
                  <a:close/>
                </a:path>
              </a:pathLst>
            </a:custGeom>
            <a:solidFill>
              <a:srgbClr val="FFDEAC"/>
            </a:solidFill>
          </p:spPr>
        </p:sp>
        <p:sp>
          <p:nvSpPr>
            <p:cNvPr name="TextBox 7" id="7"/>
            <p:cNvSpPr txBox="true"/>
            <p:nvPr/>
          </p:nvSpPr>
          <p:spPr>
            <a:xfrm>
              <a:off x="0" y="-47625"/>
              <a:ext cx="1626420" cy="710548"/>
            </a:xfrm>
            <a:prstGeom prst="rect">
              <a:avLst/>
            </a:prstGeom>
          </p:spPr>
          <p:txBody>
            <a:bodyPr anchor="ctr" rtlCol="false" tIns="50800" lIns="50800" bIns="50800" rIns="50800"/>
            <a:lstStyle/>
            <a:p>
              <a:pPr algn="ctr">
                <a:lnSpc>
                  <a:spcPts val="3359"/>
                </a:lnSpc>
              </a:pPr>
            </a:p>
          </p:txBody>
        </p:sp>
      </p:grpSp>
      <p:pic>
        <p:nvPicPr>
          <p:cNvPr name="Picture 8" id="8">
            <a:hlinkClick action="ppaction://media"/>
          </p:cNvPr>
          <p:cNvPicPr>
            <a:picLocks noChangeAspect="true"/>
          </p:cNvPicPr>
          <p:nvPr>
            <a:videoFile r:link="rId6"/>
            <p:extLst>
              <p:ext uri="{DAA4B4D4-6D71-4841-9C94-3DE7FCFB9230}">
                <p14:media xmlns:p14="http://schemas.microsoft.com/office/powerpoint/2010/main" r:embed="rId7"/>
              </p:ext>
            </p:extLst>
          </p:nvPr>
        </p:nvPicPr>
        <p:blipFill>
          <a:blip r:embed="rId5"/>
          <a:srcRect l="657" t="0" r="657" b="0"/>
          <a:stretch>
            <a:fillRect/>
          </a:stretch>
        </p:blipFill>
        <p:spPr>
          <a:xfrm flipH="false" flipV="false" rot="0">
            <a:off x="2135797" y="1803758"/>
            <a:ext cx="14437895" cy="8229600"/>
          </a:xfrm>
          <a:prstGeom prst="rect">
            <a:avLst/>
          </a:prstGeom>
        </p:spPr>
      </p:pic>
      <p:sp>
        <p:nvSpPr>
          <p:cNvPr name="TextBox 9" id="9"/>
          <p:cNvSpPr txBox="true"/>
          <p:nvPr/>
        </p:nvSpPr>
        <p:spPr>
          <a:xfrm rot="0">
            <a:off x="6089571" y="381798"/>
            <a:ext cx="6530347" cy="906145"/>
          </a:xfrm>
          <a:prstGeom prst="rect">
            <a:avLst/>
          </a:prstGeom>
        </p:spPr>
        <p:txBody>
          <a:bodyPr anchor="t" rtlCol="false" tIns="0" lIns="0" bIns="0" rIns="0">
            <a:spAutoFit/>
          </a:bodyPr>
          <a:lstStyle/>
          <a:p>
            <a:pPr algn="l">
              <a:lnSpc>
                <a:spcPts val="6800"/>
              </a:lnSpc>
            </a:pPr>
            <a:r>
              <a:rPr lang="en-US" sz="6800" spc="-374">
                <a:solidFill>
                  <a:srgbClr val="231F20"/>
                </a:solidFill>
                <a:latin typeface="The Youngest"/>
                <a:ea typeface="The Youngest"/>
                <a:cs typeface="The Youngest"/>
                <a:sym typeface="The Youngest"/>
              </a:rPr>
              <a:t>DEMO VID</a:t>
            </a:r>
          </a:p>
        </p:txBody>
      </p:sp>
    </p:spTree>
  </p:cSld>
  <p:clrMapOvr>
    <a:masterClrMapping/>
  </p:clrMapOvr>
  <p:timing>
    <p:tnLst>
      <p:par>
        <p:cTn dur="indefinite" restart="never" nodeType="tmRoot">
          <p:childTnLst>
            <p:video>
              <p:cMediaNode vol="100000">
                <p:cTn fill="hold" display="false">
                  <p:stCondLst>
                    <p:cond delay="indefinite"/>
                  </p:stCondLst>
                </p:cTn>
                <p:tgtEl>
                  <p:spTgt spid="8"/>
                </p:tgtEl>
              </p:cMediaNode>
            </p:video>
          </p:childTnLst>
        </p:cTn>
      </p:par>
    </p:tnLst>
  </p:timing>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CBA873"/>
        </a:solidFill>
      </p:bgPr>
    </p:bg>
    <p:spTree>
      <p:nvGrpSpPr>
        <p:cNvPr id="1" name=""/>
        <p:cNvGrpSpPr/>
        <p:nvPr/>
      </p:nvGrpSpPr>
      <p:grpSpPr>
        <a:xfrm>
          <a:off x="0" y="0"/>
          <a:ext cx="0" cy="0"/>
          <a:chOff x="0" y="0"/>
          <a:chExt cx="0" cy="0"/>
        </a:xfrm>
      </p:grpSpPr>
      <p:sp>
        <p:nvSpPr>
          <p:cNvPr name="Freeform 2" id="2"/>
          <p:cNvSpPr/>
          <p:nvPr/>
        </p:nvSpPr>
        <p:spPr>
          <a:xfrm flipH="false" flipV="false" rot="0">
            <a:off x="1991151" y="2620144"/>
            <a:ext cx="673725" cy="673725"/>
          </a:xfrm>
          <a:custGeom>
            <a:avLst/>
            <a:gdLst/>
            <a:ahLst/>
            <a:cxnLst/>
            <a:rect r="r" b="b" t="t" l="l"/>
            <a:pathLst>
              <a:path h="673725" w="673725">
                <a:moveTo>
                  <a:pt x="0" y="0"/>
                </a:moveTo>
                <a:lnTo>
                  <a:pt x="673725" y="0"/>
                </a:lnTo>
                <a:lnTo>
                  <a:pt x="673725" y="673725"/>
                </a:lnTo>
                <a:lnTo>
                  <a:pt x="0" y="6737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991151" y="3966991"/>
            <a:ext cx="673725" cy="673725"/>
          </a:xfrm>
          <a:custGeom>
            <a:avLst/>
            <a:gdLst/>
            <a:ahLst/>
            <a:cxnLst/>
            <a:rect r="r" b="b" t="t" l="l"/>
            <a:pathLst>
              <a:path h="673725" w="673725">
                <a:moveTo>
                  <a:pt x="0" y="0"/>
                </a:moveTo>
                <a:lnTo>
                  <a:pt x="673725" y="0"/>
                </a:lnTo>
                <a:lnTo>
                  <a:pt x="673725" y="673725"/>
                </a:lnTo>
                <a:lnTo>
                  <a:pt x="0" y="6737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991151" y="5445660"/>
            <a:ext cx="673725" cy="673725"/>
          </a:xfrm>
          <a:custGeom>
            <a:avLst/>
            <a:gdLst/>
            <a:ahLst/>
            <a:cxnLst/>
            <a:rect r="r" b="b" t="t" l="l"/>
            <a:pathLst>
              <a:path h="673725" w="673725">
                <a:moveTo>
                  <a:pt x="0" y="0"/>
                </a:moveTo>
                <a:lnTo>
                  <a:pt x="673725" y="0"/>
                </a:lnTo>
                <a:lnTo>
                  <a:pt x="673725" y="673725"/>
                </a:lnTo>
                <a:lnTo>
                  <a:pt x="0" y="6737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991151" y="6924329"/>
            <a:ext cx="673725" cy="673725"/>
          </a:xfrm>
          <a:custGeom>
            <a:avLst/>
            <a:gdLst/>
            <a:ahLst/>
            <a:cxnLst/>
            <a:rect r="r" b="b" t="t" l="l"/>
            <a:pathLst>
              <a:path h="673725" w="673725">
                <a:moveTo>
                  <a:pt x="0" y="0"/>
                </a:moveTo>
                <a:lnTo>
                  <a:pt x="673725" y="0"/>
                </a:lnTo>
                <a:lnTo>
                  <a:pt x="673725" y="673725"/>
                </a:lnTo>
                <a:lnTo>
                  <a:pt x="0" y="6737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2664876" y="2407451"/>
            <a:ext cx="5842655" cy="1099110"/>
            <a:chOff x="0" y="0"/>
            <a:chExt cx="1538806" cy="289478"/>
          </a:xfrm>
        </p:grpSpPr>
        <p:sp>
          <p:nvSpPr>
            <p:cNvPr name="Freeform 7" id="7"/>
            <p:cNvSpPr/>
            <p:nvPr/>
          </p:nvSpPr>
          <p:spPr>
            <a:xfrm flipH="false" flipV="false" rot="0">
              <a:off x="0" y="0"/>
              <a:ext cx="1538806" cy="289478"/>
            </a:xfrm>
            <a:custGeom>
              <a:avLst/>
              <a:gdLst/>
              <a:ahLst/>
              <a:cxnLst/>
              <a:rect r="r" b="b" t="t" l="l"/>
              <a:pathLst>
                <a:path h="289478" w="1538806">
                  <a:moveTo>
                    <a:pt x="67579" y="0"/>
                  </a:moveTo>
                  <a:lnTo>
                    <a:pt x="1471228" y="0"/>
                  </a:lnTo>
                  <a:cubicBezTo>
                    <a:pt x="1508550" y="0"/>
                    <a:pt x="1538806" y="30256"/>
                    <a:pt x="1538806" y="67579"/>
                  </a:cubicBezTo>
                  <a:lnTo>
                    <a:pt x="1538806" y="221899"/>
                  </a:lnTo>
                  <a:cubicBezTo>
                    <a:pt x="1538806" y="259222"/>
                    <a:pt x="1508550" y="289478"/>
                    <a:pt x="1471228" y="289478"/>
                  </a:cubicBezTo>
                  <a:lnTo>
                    <a:pt x="67579" y="289478"/>
                  </a:lnTo>
                  <a:cubicBezTo>
                    <a:pt x="30256" y="289478"/>
                    <a:pt x="0" y="259222"/>
                    <a:pt x="0" y="221899"/>
                  </a:cubicBezTo>
                  <a:lnTo>
                    <a:pt x="0" y="67579"/>
                  </a:lnTo>
                  <a:cubicBezTo>
                    <a:pt x="0" y="30256"/>
                    <a:pt x="30256" y="0"/>
                    <a:pt x="67579" y="0"/>
                  </a:cubicBezTo>
                  <a:close/>
                </a:path>
              </a:pathLst>
            </a:custGeom>
            <a:solidFill>
              <a:srgbClr val="FFDEAC"/>
            </a:solidFill>
          </p:spPr>
        </p:sp>
        <p:sp>
          <p:nvSpPr>
            <p:cNvPr name="TextBox 8" id="8"/>
            <p:cNvSpPr txBox="true"/>
            <p:nvPr/>
          </p:nvSpPr>
          <p:spPr>
            <a:xfrm>
              <a:off x="0" y="-47625"/>
              <a:ext cx="1538806" cy="337103"/>
            </a:xfrm>
            <a:prstGeom prst="rect">
              <a:avLst/>
            </a:prstGeom>
          </p:spPr>
          <p:txBody>
            <a:bodyPr anchor="ctr" rtlCol="false" tIns="50800" lIns="50800" bIns="50800" rIns="50800"/>
            <a:lstStyle/>
            <a:p>
              <a:pPr algn="ctr">
                <a:lnSpc>
                  <a:spcPts val="3359"/>
                </a:lnSpc>
              </a:pPr>
            </a:p>
          </p:txBody>
        </p:sp>
      </p:grpSp>
      <p:grpSp>
        <p:nvGrpSpPr>
          <p:cNvPr name="Group 9" id="9"/>
          <p:cNvGrpSpPr/>
          <p:nvPr/>
        </p:nvGrpSpPr>
        <p:grpSpPr>
          <a:xfrm rot="0">
            <a:off x="2664876" y="3966991"/>
            <a:ext cx="5842655" cy="1099110"/>
            <a:chOff x="0" y="0"/>
            <a:chExt cx="1538806" cy="289478"/>
          </a:xfrm>
        </p:grpSpPr>
        <p:sp>
          <p:nvSpPr>
            <p:cNvPr name="Freeform 10" id="10"/>
            <p:cNvSpPr/>
            <p:nvPr/>
          </p:nvSpPr>
          <p:spPr>
            <a:xfrm flipH="false" flipV="false" rot="0">
              <a:off x="0" y="0"/>
              <a:ext cx="1538806" cy="289478"/>
            </a:xfrm>
            <a:custGeom>
              <a:avLst/>
              <a:gdLst/>
              <a:ahLst/>
              <a:cxnLst/>
              <a:rect r="r" b="b" t="t" l="l"/>
              <a:pathLst>
                <a:path h="289478" w="1538806">
                  <a:moveTo>
                    <a:pt x="67579" y="0"/>
                  </a:moveTo>
                  <a:lnTo>
                    <a:pt x="1471228" y="0"/>
                  </a:lnTo>
                  <a:cubicBezTo>
                    <a:pt x="1508550" y="0"/>
                    <a:pt x="1538806" y="30256"/>
                    <a:pt x="1538806" y="67579"/>
                  </a:cubicBezTo>
                  <a:lnTo>
                    <a:pt x="1538806" y="221899"/>
                  </a:lnTo>
                  <a:cubicBezTo>
                    <a:pt x="1538806" y="259222"/>
                    <a:pt x="1508550" y="289478"/>
                    <a:pt x="1471228" y="289478"/>
                  </a:cubicBezTo>
                  <a:lnTo>
                    <a:pt x="67579" y="289478"/>
                  </a:lnTo>
                  <a:cubicBezTo>
                    <a:pt x="30256" y="289478"/>
                    <a:pt x="0" y="259222"/>
                    <a:pt x="0" y="221899"/>
                  </a:cubicBezTo>
                  <a:lnTo>
                    <a:pt x="0" y="67579"/>
                  </a:lnTo>
                  <a:cubicBezTo>
                    <a:pt x="0" y="30256"/>
                    <a:pt x="30256" y="0"/>
                    <a:pt x="67579" y="0"/>
                  </a:cubicBezTo>
                  <a:close/>
                </a:path>
              </a:pathLst>
            </a:custGeom>
            <a:solidFill>
              <a:srgbClr val="FFDEAC"/>
            </a:solidFill>
          </p:spPr>
        </p:sp>
        <p:sp>
          <p:nvSpPr>
            <p:cNvPr name="TextBox 11" id="11"/>
            <p:cNvSpPr txBox="true"/>
            <p:nvPr/>
          </p:nvSpPr>
          <p:spPr>
            <a:xfrm>
              <a:off x="0" y="-47625"/>
              <a:ext cx="1538806" cy="337103"/>
            </a:xfrm>
            <a:prstGeom prst="rect">
              <a:avLst/>
            </a:prstGeom>
          </p:spPr>
          <p:txBody>
            <a:bodyPr anchor="ctr" rtlCol="false" tIns="50800" lIns="50800" bIns="50800" rIns="50800"/>
            <a:lstStyle/>
            <a:p>
              <a:pPr algn="ctr">
                <a:lnSpc>
                  <a:spcPts val="3359"/>
                </a:lnSpc>
              </a:pPr>
            </a:p>
          </p:txBody>
        </p:sp>
      </p:grpSp>
      <p:grpSp>
        <p:nvGrpSpPr>
          <p:cNvPr name="Group 12" id="12"/>
          <p:cNvGrpSpPr/>
          <p:nvPr/>
        </p:nvGrpSpPr>
        <p:grpSpPr>
          <a:xfrm rot="0">
            <a:off x="2827299" y="5383780"/>
            <a:ext cx="5680232" cy="1099110"/>
            <a:chOff x="0" y="0"/>
            <a:chExt cx="1496028" cy="289478"/>
          </a:xfrm>
        </p:grpSpPr>
        <p:sp>
          <p:nvSpPr>
            <p:cNvPr name="Freeform 13" id="13"/>
            <p:cNvSpPr/>
            <p:nvPr/>
          </p:nvSpPr>
          <p:spPr>
            <a:xfrm flipH="false" flipV="false" rot="0">
              <a:off x="0" y="0"/>
              <a:ext cx="1496028" cy="289478"/>
            </a:xfrm>
            <a:custGeom>
              <a:avLst/>
              <a:gdLst/>
              <a:ahLst/>
              <a:cxnLst/>
              <a:rect r="r" b="b" t="t" l="l"/>
              <a:pathLst>
                <a:path h="289478" w="1496028">
                  <a:moveTo>
                    <a:pt x="69511" y="0"/>
                  </a:moveTo>
                  <a:lnTo>
                    <a:pt x="1426517" y="0"/>
                  </a:lnTo>
                  <a:cubicBezTo>
                    <a:pt x="1444953" y="0"/>
                    <a:pt x="1462633" y="7323"/>
                    <a:pt x="1475669" y="20359"/>
                  </a:cubicBezTo>
                  <a:cubicBezTo>
                    <a:pt x="1488705" y="33395"/>
                    <a:pt x="1496028" y="51075"/>
                    <a:pt x="1496028" y="69511"/>
                  </a:cubicBezTo>
                  <a:lnTo>
                    <a:pt x="1496028" y="219967"/>
                  </a:lnTo>
                  <a:cubicBezTo>
                    <a:pt x="1496028" y="238402"/>
                    <a:pt x="1488705" y="256083"/>
                    <a:pt x="1475669" y="269118"/>
                  </a:cubicBezTo>
                  <a:cubicBezTo>
                    <a:pt x="1462633" y="282154"/>
                    <a:pt x="1444953" y="289478"/>
                    <a:pt x="1426517" y="289478"/>
                  </a:cubicBezTo>
                  <a:lnTo>
                    <a:pt x="69511" y="289478"/>
                  </a:lnTo>
                  <a:cubicBezTo>
                    <a:pt x="51075" y="289478"/>
                    <a:pt x="33395" y="282154"/>
                    <a:pt x="20359" y="269118"/>
                  </a:cubicBezTo>
                  <a:cubicBezTo>
                    <a:pt x="7323" y="256083"/>
                    <a:pt x="0" y="238402"/>
                    <a:pt x="0" y="219967"/>
                  </a:cubicBezTo>
                  <a:lnTo>
                    <a:pt x="0" y="69511"/>
                  </a:lnTo>
                  <a:cubicBezTo>
                    <a:pt x="0" y="51075"/>
                    <a:pt x="7323" y="33395"/>
                    <a:pt x="20359" y="20359"/>
                  </a:cubicBezTo>
                  <a:cubicBezTo>
                    <a:pt x="33395" y="7323"/>
                    <a:pt x="51075" y="0"/>
                    <a:pt x="69511" y="0"/>
                  </a:cubicBezTo>
                  <a:close/>
                </a:path>
              </a:pathLst>
            </a:custGeom>
            <a:solidFill>
              <a:srgbClr val="FFDEAC"/>
            </a:solidFill>
          </p:spPr>
        </p:sp>
        <p:sp>
          <p:nvSpPr>
            <p:cNvPr name="TextBox 14" id="14"/>
            <p:cNvSpPr txBox="true"/>
            <p:nvPr/>
          </p:nvSpPr>
          <p:spPr>
            <a:xfrm>
              <a:off x="0" y="-76200"/>
              <a:ext cx="1496028" cy="365678"/>
            </a:xfrm>
            <a:prstGeom prst="rect">
              <a:avLst/>
            </a:prstGeom>
          </p:spPr>
          <p:txBody>
            <a:bodyPr anchor="ctr" rtlCol="false" tIns="50800" lIns="50800" bIns="50800" rIns="50800"/>
            <a:lstStyle/>
            <a:p>
              <a:pPr algn="ctr">
                <a:lnSpc>
                  <a:spcPts val="5599"/>
                </a:lnSpc>
              </a:pPr>
              <a:r>
                <a:rPr lang="en-US" sz="3999">
                  <a:solidFill>
                    <a:srgbClr val="000000"/>
                  </a:solidFill>
                  <a:latin typeface="The Youngest"/>
                  <a:ea typeface="The Youngest"/>
                  <a:cs typeface="The Youngest"/>
                  <a:sym typeface="The Youngest"/>
                </a:rPr>
                <a:t>Small scale performers</a:t>
              </a:r>
            </a:p>
          </p:txBody>
        </p:sp>
      </p:grpSp>
      <p:grpSp>
        <p:nvGrpSpPr>
          <p:cNvPr name="Group 15" id="15"/>
          <p:cNvGrpSpPr/>
          <p:nvPr/>
        </p:nvGrpSpPr>
        <p:grpSpPr>
          <a:xfrm rot="0">
            <a:off x="2827299" y="6797215"/>
            <a:ext cx="5680232" cy="1099110"/>
            <a:chOff x="0" y="0"/>
            <a:chExt cx="1496028" cy="289478"/>
          </a:xfrm>
        </p:grpSpPr>
        <p:sp>
          <p:nvSpPr>
            <p:cNvPr name="Freeform 16" id="16"/>
            <p:cNvSpPr/>
            <p:nvPr/>
          </p:nvSpPr>
          <p:spPr>
            <a:xfrm flipH="false" flipV="false" rot="0">
              <a:off x="0" y="0"/>
              <a:ext cx="1496028" cy="289478"/>
            </a:xfrm>
            <a:custGeom>
              <a:avLst/>
              <a:gdLst/>
              <a:ahLst/>
              <a:cxnLst/>
              <a:rect r="r" b="b" t="t" l="l"/>
              <a:pathLst>
                <a:path h="289478" w="1496028">
                  <a:moveTo>
                    <a:pt x="69511" y="0"/>
                  </a:moveTo>
                  <a:lnTo>
                    <a:pt x="1426517" y="0"/>
                  </a:lnTo>
                  <a:cubicBezTo>
                    <a:pt x="1444953" y="0"/>
                    <a:pt x="1462633" y="7323"/>
                    <a:pt x="1475669" y="20359"/>
                  </a:cubicBezTo>
                  <a:cubicBezTo>
                    <a:pt x="1488705" y="33395"/>
                    <a:pt x="1496028" y="51075"/>
                    <a:pt x="1496028" y="69511"/>
                  </a:cubicBezTo>
                  <a:lnTo>
                    <a:pt x="1496028" y="219967"/>
                  </a:lnTo>
                  <a:cubicBezTo>
                    <a:pt x="1496028" y="238402"/>
                    <a:pt x="1488705" y="256083"/>
                    <a:pt x="1475669" y="269118"/>
                  </a:cubicBezTo>
                  <a:cubicBezTo>
                    <a:pt x="1462633" y="282154"/>
                    <a:pt x="1444953" y="289478"/>
                    <a:pt x="1426517" y="289478"/>
                  </a:cubicBezTo>
                  <a:lnTo>
                    <a:pt x="69511" y="289478"/>
                  </a:lnTo>
                  <a:cubicBezTo>
                    <a:pt x="51075" y="289478"/>
                    <a:pt x="33395" y="282154"/>
                    <a:pt x="20359" y="269118"/>
                  </a:cubicBezTo>
                  <a:cubicBezTo>
                    <a:pt x="7323" y="256083"/>
                    <a:pt x="0" y="238402"/>
                    <a:pt x="0" y="219967"/>
                  </a:cubicBezTo>
                  <a:lnTo>
                    <a:pt x="0" y="69511"/>
                  </a:lnTo>
                  <a:cubicBezTo>
                    <a:pt x="0" y="51075"/>
                    <a:pt x="7323" y="33395"/>
                    <a:pt x="20359" y="20359"/>
                  </a:cubicBezTo>
                  <a:cubicBezTo>
                    <a:pt x="33395" y="7323"/>
                    <a:pt x="51075" y="0"/>
                    <a:pt x="69511" y="0"/>
                  </a:cubicBezTo>
                  <a:close/>
                </a:path>
              </a:pathLst>
            </a:custGeom>
            <a:solidFill>
              <a:srgbClr val="FFDEAC"/>
            </a:solidFill>
          </p:spPr>
        </p:sp>
        <p:sp>
          <p:nvSpPr>
            <p:cNvPr name="TextBox 17" id="17"/>
            <p:cNvSpPr txBox="true"/>
            <p:nvPr/>
          </p:nvSpPr>
          <p:spPr>
            <a:xfrm>
              <a:off x="0" y="-85725"/>
              <a:ext cx="1496028" cy="375203"/>
            </a:xfrm>
            <a:prstGeom prst="rect">
              <a:avLst/>
            </a:prstGeom>
          </p:spPr>
          <p:txBody>
            <a:bodyPr anchor="ctr" rtlCol="false" tIns="50800" lIns="50800" bIns="50800" rIns="50800"/>
            <a:lstStyle/>
            <a:p>
              <a:pPr algn="l">
                <a:lnSpc>
                  <a:spcPts val="5600"/>
                </a:lnSpc>
              </a:pPr>
              <a:r>
                <a:rPr lang="en-US" sz="4000">
                  <a:solidFill>
                    <a:srgbClr val="000000"/>
                  </a:solidFill>
                  <a:latin typeface="The Youngest"/>
                  <a:ea typeface="The Youngest"/>
                  <a:cs typeface="The Youngest"/>
                  <a:sym typeface="The Youngest"/>
                </a:rPr>
                <a:t>  Hobbyists</a:t>
              </a:r>
            </a:p>
          </p:txBody>
        </p:sp>
      </p:grpSp>
      <p:sp>
        <p:nvSpPr>
          <p:cNvPr name="Freeform 18" id="18"/>
          <p:cNvSpPr/>
          <p:nvPr/>
        </p:nvSpPr>
        <p:spPr>
          <a:xfrm flipH="false" flipV="false" rot="-5400000">
            <a:off x="8858250" y="1607344"/>
            <a:ext cx="11787188" cy="7072312"/>
          </a:xfrm>
          <a:custGeom>
            <a:avLst/>
            <a:gdLst/>
            <a:ahLst/>
            <a:cxnLst/>
            <a:rect r="r" b="b" t="t" l="l"/>
            <a:pathLst>
              <a:path h="7072312" w="11787188">
                <a:moveTo>
                  <a:pt x="0" y="0"/>
                </a:moveTo>
                <a:lnTo>
                  <a:pt x="11787188" y="0"/>
                </a:lnTo>
                <a:lnTo>
                  <a:pt x="11787188" y="7072312"/>
                </a:lnTo>
                <a:lnTo>
                  <a:pt x="0" y="7072312"/>
                </a:lnTo>
                <a:lnTo>
                  <a:pt x="0" y="0"/>
                </a:lnTo>
                <a:close/>
              </a:path>
            </a:pathLst>
          </a:custGeom>
          <a:blipFill>
            <a:blip r:embed="rId4"/>
            <a:stretch>
              <a:fillRect l="-5555" t="-29292" r="-5555" b="0"/>
            </a:stretch>
          </a:blipFill>
        </p:spPr>
      </p:sp>
      <p:sp>
        <p:nvSpPr>
          <p:cNvPr name="Freeform 19" id="19"/>
          <p:cNvSpPr/>
          <p:nvPr/>
        </p:nvSpPr>
        <p:spPr>
          <a:xfrm flipH="false" flipV="false" rot="-5400000">
            <a:off x="-3229495" y="3229495"/>
            <a:ext cx="7487689" cy="1028700"/>
          </a:xfrm>
          <a:custGeom>
            <a:avLst/>
            <a:gdLst/>
            <a:ahLst/>
            <a:cxnLst/>
            <a:rect r="r" b="b" t="t" l="l"/>
            <a:pathLst>
              <a:path h="1028700" w="7487689">
                <a:moveTo>
                  <a:pt x="0" y="0"/>
                </a:moveTo>
                <a:lnTo>
                  <a:pt x="7487690" y="0"/>
                </a:lnTo>
                <a:lnTo>
                  <a:pt x="7487690" y="1028700"/>
                </a:lnTo>
                <a:lnTo>
                  <a:pt x="0" y="10287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0" id="20"/>
          <p:cNvSpPr/>
          <p:nvPr/>
        </p:nvSpPr>
        <p:spPr>
          <a:xfrm flipH="false" flipV="false" rot="-5400000">
            <a:off x="-3229495" y="10717184"/>
            <a:ext cx="7487689" cy="1028700"/>
          </a:xfrm>
          <a:custGeom>
            <a:avLst/>
            <a:gdLst/>
            <a:ahLst/>
            <a:cxnLst/>
            <a:rect r="r" b="b" t="t" l="l"/>
            <a:pathLst>
              <a:path h="1028700" w="7487689">
                <a:moveTo>
                  <a:pt x="0" y="0"/>
                </a:moveTo>
                <a:lnTo>
                  <a:pt x="7487690" y="0"/>
                </a:lnTo>
                <a:lnTo>
                  <a:pt x="7487690" y="1028700"/>
                </a:lnTo>
                <a:lnTo>
                  <a:pt x="0" y="10287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21" id="21"/>
          <p:cNvSpPr txBox="true"/>
          <p:nvPr/>
        </p:nvSpPr>
        <p:spPr>
          <a:xfrm rot="0">
            <a:off x="9139238" y="4945063"/>
            <a:ext cx="9525" cy="349250"/>
          </a:xfrm>
          <a:prstGeom prst="rect">
            <a:avLst/>
          </a:prstGeom>
        </p:spPr>
        <p:txBody>
          <a:bodyPr anchor="t" rtlCol="false" tIns="0" lIns="0" bIns="0" rIns="0">
            <a:spAutoFit/>
          </a:bodyPr>
          <a:lstStyle/>
          <a:p>
            <a:pPr algn="ctr">
              <a:lnSpc>
                <a:spcPts val="2800"/>
              </a:lnSpc>
              <a:spcBef>
                <a:spcPct val="0"/>
              </a:spcBef>
            </a:pPr>
          </a:p>
        </p:txBody>
      </p:sp>
      <p:sp>
        <p:nvSpPr>
          <p:cNvPr name="TextBox 22" id="22"/>
          <p:cNvSpPr txBox="true"/>
          <p:nvPr/>
        </p:nvSpPr>
        <p:spPr>
          <a:xfrm rot="0">
            <a:off x="2476489" y="537717"/>
            <a:ext cx="6219429" cy="810933"/>
          </a:xfrm>
          <a:prstGeom prst="rect">
            <a:avLst/>
          </a:prstGeom>
        </p:spPr>
        <p:txBody>
          <a:bodyPr anchor="t" rtlCol="false" tIns="0" lIns="0" bIns="0" rIns="0">
            <a:spAutoFit/>
          </a:bodyPr>
          <a:lstStyle/>
          <a:p>
            <a:pPr algn="ctr">
              <a:lnSpc>
                <a:spcPts val="5702"/>
              </a:lnSpc>
              <a:spcBef>
                <a:spcPct val="0"/>
              </a:spcBef>
            </a:pPr>
            <a:r>
              <a:rPr lang="en-US" sz="4073">
                <a:solidFill>
                  <a:srgbClr val="231F20"/>
                </a:solidFill>
                <a:latin typeface="Heading Now 71-78"/>
                <a:ea typeface="Heading Now 71-78"/>
                <a:cs typeface="Heading Now 71-78"/>
                <a:sym typeface="Heading Now 71-78"/>
              </a:rPr>
              <a:t>POTENTIAL KEY USERS</a:t>
            </a:r>
          </a:p>
        </p:txBody>
      </p:sp>
      <p:sp>
        <p:nvSpPr>
          <p:cNvPr name="TextBox 23" id="23"/>
          <p:cNvSpPr txBox="true"/>
          <p:nvPr/>
        </p:nvSpPr>
        <p:spPr>
          <a:xfrm rot="0">
            <a:off x="3256871" y="2543944"/>
            <a:ext cx="2078137" cy="679450"/>
          </a:xfrm>
          <a:prstGeom prst="rect">
            <a:avLst/>
          </a:prstGeom>
        </p:spPr>
        <p:txBody>
          <a:bodyPr anchor="t" rtlCol="false" tIns="0" lIns="0" bIns="0" rIns="0">
            <a:spAutoFit/>
          </a:bodyPr>
          <a:lstStyle/>
          <a:p>
            <a:pPr algn="ctr">
              <a:lnSpc>
                <a:spcPts val="5599"/>
              </a:lnSpc>
              <a:spcBef>
                <a:spcPct val="0"/>
              </a:spcBef>
            </a:pPr>
            <a:r>
              <a:rPr lang="en-US" sz="3999">
                <a:solidFill>
                  <a:srgbClr val="231F20"/>
                </a:solidFill>
                <a:latin typeface="The Youngest"/>
                <a:ea typeface="The Youngest"/>
                <a:cs typeface="The Youngest"/>
                <a:sym typeface="The Youngest"/>
              </a:rPr>
              <a:t>Students </a:t>
            </a:r>
          </a:p>
        </p:txBody>
      </p:sp>
      <p:sp>
        <p:nvSpPr>
          <p:cNvPr name="TextBox 24" id="24"/>
          <p:cNvSpPr txBox="true"/>
          <p:nvPr/>
        </p:nvSpPr>
        <p:spPr>
          <a:xfrm rot="0">
            <a:off x="2664876" y="4067346"/>
            <a:ext cx="4472358" cy="679450"/>
          </a:xfrm>
          <a:prstGeom prst="rect">
            <a:avLst/>
          </a:prstGeom>
        </p:spPr>
        <p:txBody>
          <a:bodyPr anchor="t" rtlCol="false" tIns="0" lIns="0" bIns="0" rIns="0">
            <a:spAutoFit/>
          </a:bodyPr>
          <a:lstStyle/>
          <a:p>
            <a:pPr algn="ctr">
              <a:lnSpc>
                <a:spcPts val="5599"/>
              </a:lnSpc>
              <a:spcBef>
                <a:spcPct val="0"/>
              </a:spcBef>
            </a:pPr>
            <a:r>
              <a:rPr lang="en-US" sz="3999">
                <a:solidFill>
                  <a:srgbClr val="231F20"/>
                </a:solidFill>
                <a:latin typeface="The Youngest"/>
                <a:ea typeface="The Youngest"/>
                <a:cs typeface="The Youngest"/>
                <a:sym typeface="The Youngest"/>
              </a:rPr>
              <a:t>Music Institute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CBA873"/>
        </a:solidFill>
      </p:bgPr>
    </p:bg>
    <p:spTree>
      <p:nvGrpSpPr>
        <p:cNvPr id="1" name=""/>
        <p:cNvGrpSpPr/>
        <p:nvPr/>
      </p:nvGrpSpPr>
      <p:grpSpPr>
        <a:xfrm>
          <a:off x="0" y="0"/>
          <a:ext cx="0" cy="0"/>
          <a:chOff x="0" y="0"/>
          <a:chExt cx="0" cy="0"/>
        </a:xfrm>
      </p:grpSpPr>
      <p:sp>
        <p:nvSpPr>
          <p:cNvPr name="Freeform 2" id="2"/>
          <p:cNvSpPr/>
          <p:nvPr/>
        </p:nvSpPr>
        <p:spPr>
          <a:xfrm flipH="false" flipV="false" rot="0">
            <a:off x="5251642" y="2019883"/>
            <a:ext cx="7784716" cy="6247235"/>
          </a:xfrm>
          <a:custGeom>
            <a:avLst/>
            <a:gdLst/>
            <a:ahLst/>
            <a:cxnLst/>
            <a:rect r="r" b="b" t="t" l="l"/>
            <a:pathLst>
              <a:path h="6247235" w="7784716">
                <a:moveTo>
                  <a:pt x="0" y="0"/>
                </a:moveTo>
                <a:lnTo>
                  <a:pt x="7784716" y="0"/>
                </a:lnTo>
                <a:lnTo>
                  <a:pt x="7784716" y="6247234"/>
                </a:lnTo>
                <a:lnTo>
                  <a:pt x="0" y="6247234"/>
                </a:lnTo>
                <a:lnTo>
                  <a:pt x="0" y="0"/>
                </a:lnTo>
                <a:close/>
              </a:path>
            </a:pathLst>
          </a:custGeom>
          <a:blipFill>
            <a:blip r:embed="rId2"/>
            <a:stretch>
              <a:fillRect l="0" t="0" r="0" b="0"/>
            </a:stretch>
          </a:blipFill>
        </p:spPr>
      </p:sp>
      <p:grpSp>
        <p:nvGrpSpPr>
          <p:cNvPr name="Group 3" id="3"/>
          <p:cNvGrpSpPr/>
          <p:nvPr/>
        </p:nvGrpSpPr>
        <p:grpSpPr>
          <a:xfrm rot="0">
            <a:off x="0" y="2752287"/>
            <a:ext cx="7198094" cy="680147"/>
            <a:chOff x="0" y="0"/>
            <a:chExt cx="1895794" cy="179133"/>
          </a:xfrm>
        </p:grpSpPr>
        <p:sp>
          <p:nvSpPr>
            <p:cNvPr name="Freeform 4" id="4"/>
            <p:cNvSpPr/>
            <p:nvPr/>
          </p:nvSpPr>
          <p:spPr>
            <a:xfrm flipH="false" flipV="false" rot="0">
              <a:off x="0" y="0"/>
              <a:ext cx="1895794" cy="179133"/>
            </a:xfrm>
            <a:custGeom>
              <a:avLst/>
              <a:gdLst/>
              <a:ahLst/>
              <a:cxnLst/>
              <a:rect r="r" b="b" t="t" l="l"/>
              <a:pathLst>
                <a:path h="179133" w="1895794">
                  <a:moveTo>
                    <a:pt x="0" y="0"/>
                  </a:moveTo>
                  <a:lnTo>
                    <a:pt x="1895794" y="0"/>
                  </a:lnTo>
                  <a:lnTo>
                    <a:pt x="1895794" y="179133"/>
                  </a:lnTo>
                  <a:lnTo>
                    <a:pt x="0" y="179133"/>
                  </a:lnTo>
                  <a:close/>
                </a:path>
              </a:pathLst>
            </a:custGeom>
            <a:solidFill>
              <a:srgbClr val="380303"/>
            </a:solidFill>
          </p:spPr>
        </p:sp>
        <p:sp>
          <p:nvSpPr>
            <p:cNvPr name="TextBox 5" id="5"/>
            <p:cNvSpPr txBox="true"/>
            <p:nvPr/>
          </p:nvSpPr>
          <p:spPr>
            <a:xfrm>
              <a:off x="0" y="-47625"/>
              <a:ext cx="1895794" cy="226758"/>
            </a:xfrm>
            <a:prstGeom prst="rect">
              <a:avLst/>
            </a:prstGeom>
          </p:spPr>
          <p:txBody>
            <a:bodyPr anchor="ctr" rtlCol="false" tIns="50800" lIns="50800" bIns="50800" rIns="50800"/>
            <a:lstStyle/>
            <a:p>
              <a:pPr algn="ctr">
                <a:lnSpc>
                  <a:spcPts val="2800"/>
                </a:lnSpc>
              </a:pPr>
            </a:p>
          </p:txBody>
        </p:sp>
      </p:grpSp>
      <p:sp>
        <p:nvSpPr>
          <p:cNvPr name="Freeform 6" id="6"/>
          <p:cNvSpPr/>
          <p:nvPr/>
        </p:nvSpPr>
        <p:spPr>
          <a:xfrm flipH="false" flipV="false" rot="0">
            <a:off x="8118078" y="253955"/>
            <a:ext cx="9643612" cy="9741023"/>
          </a:xfrm>
          <a:custGeom>
            <a:avLst/>
            <a:gdLst/>
            <a:ahLst/>
            <a:cxnLst/>
            <a:rect r="r" b="b" t="t" l="l"/>
            <a:pathLst>
              <a:path h="9741023" w="9643612">
                <a:moveTo>
                  <a:pt x="0" y="0"/>
                </a:moveTo>
                <a:lnTo>
                  <a:pt x="9643612" y="0"/>
                </a:lnTo>
                <a:lnTo>
                  <a:pt x="9643612" y="9741023"/>
                </a:lnTo>
                <a:lnTo>
                  <a:pt x="0" y="9741023"/>
                </a:lnTo>
                <a:lnTo>
                  <a:pt x="0" y="0"/>
                </a:lnTo>
                <a:close/>
              </a:path>
            </a:pathLst>
          </a:custGeom>
          <a:blipFill>
            <a:blip r:embed="rId3"/>
            <a:stretch>
              <a:fillRect l="0" t="0" r="0" b="0"/>
            </a:stretch>
          </a:blipFill>
        </p:spPr>
      </p:sp>
      <p:sp>
        <p:nvSpPr>
          <p:cNvPr name="TextBox 7" id="7"/>
          <p:cNvSpPr txBox="true"/>
          <p:nvPr/>
        </p:nvSpPr>
        <p:spPr>
          <a:xfrm rot="0">
            <a:off x="1028700" y="959087"/>
            <a:ext cx="6550405" cy="906145"/>
          </a:xfrm>
          <a:prstGeom prst="rect">
            <a:avLst/>
          </a:prstGeom>
        </p:spPr>
        <p:txBody>
          <a:bodyPr anchor="t" rtlCol="false" tIns="0" lIns="0" bIns="0" rIns="0">
            <a:spAutoFit/>
          </a:bodyPr>
          <a:lstStyle/>
          <a:p>
            <a:pPr algn="l">
              <a:lnSpc>
                <a:spcPts val="6800"/>
              </a:lnSpc>
            </a:pPr>
            <a:r>
              <a:rPr lang="en-US" sz="6800" spc="-374">
                <a:solidFill>
                  <a:srgbClr val="231F20"/>
                </a:solidFill>
                <a:latin typeface="The Youngest"/>
                <a:ea typeface="The Youngest"/>
                <a:cs typeface="The Youngest"/>
                <a:sym typeface="The Youngest"/>
              </a:rPr>
              <a:t>The Working Code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CBA873"/>
        </a:solidFill>
      </p:bgPr>
    </p:bg>
    <p:spTree>
      <p:nvGrpSpPr>
        <p:cNvPr id="1" name=""/>
        <p:cNvGrpSpPr/>
        <p:nvPr/>
      </p:nvGrpSpPr>
      <p:grpSpPr>
        <a:xfrm>
          <a:off x="0" y="0"/>
          <a:ext cx="0" cy="0"/>
          <a:chOff x="0" y="0"/>
          <a:chExt cx="0" cy="0"/>
        </a:xfrm>
      </p:grpSpPr>
      <p:grpSp>
        <p:nvGrpSpPr>
          <p:cNvPr name="Group 2" id="2"/>
          <p:cNvGrpSpPr/>
          <p:nvPr/>
        </p:nvGrpSpPr>
        <p:grpSpPr>
          <a:xfrm rot="0">
            <a:off x="0" y="1028700"/>
            <a:ext cx="6120666" cy="680147"/>
            <a:chOff x="0" y="0"/>
            <a:chExt cx="1612027" cy="179133"/>
          </a:xfrm>
        </p:grpSpPr>
        <p:sp>
          <p:nvSpPr>
            <p:cNvPr name="Freeform 3" id="3"/>
            <p:cNvSpPr/>
            <p:nvPr/>
          </p:nvSpPr>
          <p:spPr>
            <a:xfrm flipH="false" flipV="false" rot="0">
              <a:off x="0" y="0"/>
              <a:ext cx="1612027" cy="179133"/>
            </a:xfrm>
            <a:custGeom>
              <a:avLst/>
              <a:gdLst/>
              <a:ahLst/>
              <a:cxnLst/>
              <a:rect r="r" b="b" t="t" l="l"/>
              <a:pathLst>
                <a:path h="179133" w="1612027">
                  <a:moveTo>
                    <a:pt x="0" y="0"/>
                  </a:moveTo>
                  <a:lnTo>
                    <a:pt x="1612027" y="0"/>
                  </a:lnTo>
                  <a:lnTo>
                    <a:pt x="1612027" y="179133"/>
                  </a:lnTo>
                  <a:lnTo>
                    <a:pt x="0" y="179133"/>
                  </a:lnTo>
                  <a:close/>
                </a:path>
              </a:pathLst>
            </a:custGeom>
            <a:solidFill>
              <a:srgbClr val="FFCE84"/>
            </a:solidFill>
          </p:spPr>
        </p:sp>
        <p:sp>
          <p:nvSpPr>
            <p:cNvPr name="TextBox 4" id="4"/>
            <p:cNvSpPr txBox="true"/>
            <p:nvPr/>
          </p:nvSpPr>
          <p:spPr>
            <a:xfrm>
              <a:off x="0" y="-47625"/>
              <a:ext cx="1612027" cy="226758"/>
            </a:xfrm>
            <a:prstGeom prst="rect">
              <a:avLst/>
            </a:prstGeom>
          </p:spPr>
          <p:txBody>
            <a:bodyPr anchor="ctr" rtlCol="false" tIns="50800" lIns="50800" bIns="50800" rIns="50800"/>
            <a:lstStyle/>
            <a:p>
              <a:pPr algn="ctr">
                <a:lnSpc>
                  <a:spcPts val="2800"/>
                </a:lnSpc>
              </a:pPr>
            </a:p>
          </p:txBody>
        </p:sp>
      </p:grpSp>
      <p:sp>
        <p:nvSpPr>
          <p:cNvPr name="Freeform 5" id="5"/>
          <p:cNvSpPr/>
          <p:nvPr/>
        </p:nvSpPr>
        <p:spPr>
          <a:xfrm flipH="false" flipV="false" rot="0">
            <a:off x="207091" y="2190461"/>
            <a:ext cx="402110" cy="528687"/>
          </a:xfrm>
          <a:custGeom>
            <a:avLst/>
            <a:gdLst/>
            <a:ahLst/>
            <a:cxnLst/>
            <a:rect r="r" b="b" t="t" l="l"/>
            <a:pathLst>
              <a:path h="528687" w="402110">
                <a:moveTo>
                  <a:pt x="0" y="0"/>
                </a:moveTo>
                <a:lnTo>
                  <a:pt x="402109" y="0"/>
                </a:lnTo>
                <a:lnTo>
                  <a:pt x="402109" y="528687"/>
                </a:lnTo>
                <a:lnTo>
                  <a:pt x="0" y="5286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07091" y="4190261"/>
            <a:ext cx="398858" cy="557663"/>
          </a:xfrm>
          <a:custGeom>
            <a:avLst/>
            <a:gdLst/>
            <a:ahLst/>
            <a:cxnLst/>
            <a:rect r="r" b="b" t="t" l="l"/>
            <a:pathLst>
              <a:path h="557663" w="398858">
                <a:moveTo>
                  <a:pt x="0" y="0"/>
                </a:moveTo>
                <a:lnTo>
                  <a:pt x="398858" y="0"/>
                </a:lnTo>
                <a:lnTo>
                  <a:pt x="398858" y="557663"/>
                </a:lnTo>
                <a:lnTo>
                  <a:pt x="0" y="55766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207091" y="5978805"/>
            <a:ext cx="326599" cy="557663"/>
          </a:xfrm>
          <a:custGeom>
            <a:avLst/>
            <a:gdLst/>
            <a:ahLst/>
            <a:cxnLst/>
            <a:rect r="r" b="b" t="t" l="l"/>
            <a:pathLst>
              <a:path h="557663" w="326599">
                <a:moveTo>
                  <a:pt x="0" y="0"/>
                </a:moveTo>
                <a:lnTo>
                  <a:pt x="326599" y="0"/>
                </a:lnTo>
                <a:lnTo>
                  <a:pt x="326599" y="557663"/>
                </a:lnTo>
                <a:lnTo>
                  <a:pt x="0" y="55766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8" id="8"/>
          <p:cNvSpPr txBox="true"/>
          <p:nvPr/>
        </p:nvSpPr>
        <p:spPr>
          <a:xfrm rot="0">
            <a:off x="1028700" y="964723"/>
            <a:ext cx="5681495" cy="859700"/>
          </a:xfrm>
          <a:prstGeom prst="rect">
            <a:avLst/>
          </a:prstGeom>
        </p:spPr>
        <p:txBody>
          <a:bodyPr anchor="t" rtlCol="false" tIns="0" lIns="0" bIns="0" rIns="0">
            <a:spAutoFit/>
          </a:bodyPr>
          <a:lstStyle/>
          <a:p>
            <a:pPr algn="l" marL="0" indent="0" lvl="0">
              <a:lnSpc>
                <a:spcPts val="6662"/>
              </a:lnSpc>
              <a:spcBef>
                <a:spcPct val="0"/>
              </a:spcBef>
            </a:pPr>
            <a:r>
              <a:rPr lang="en-US" sz="6056" spc="-333">
                <a:solidFill>
                  <a:srgbClr val="231F20"/>
                </a:solidFill>
                <a:latin typeface="The Youngest"/>
                <a:ea typeface="The Youngest"/>
                <a:cs typeface="The Youngest"/>
                <a:sym typeface="The Youngest"/>
              </a:rPr>
              <a:t>Assumptions </a:t>
            </a:r>
          </a:p>
        </p:txBody>
      </p:sp>
      <p:sp>
        <p:nvSpPr>
          <p:cNvPr name="Freeform 9" id="9"/>
          <p:cNvSpPr/>
          <p:nvPr/>
        </p:nvSpPr>
        <p:spPr>
          <a:xfrm flipH="false" flipV="false" rot="0">
            <a:off x="72467" y="9258300"/>
            <a:ext cx="7487689" cy="1028700"/>
          </a:xfrm>
          <a:custGeom>
            <a:avLst/>
            <a:gdLst/>
            <a:ahLst/>
            <a:cxnLst/>
            <a:rect r="r" b="b" t="t" l="l"/>
            <a:pathLst>
              <a:path h="1028700" w="7487689">
                <a:moveTo>
                  <a:pt x="0" y="0"/>
                </a:moveTo>
                <a:lnTo>
                  <a:pt x="7487689" y="0"/>
                </a:lnTo>
                <a:lnTo>
                  <a:pt x="7487689" y="1028700"/>
                </a:lnTo>
                <a:lnTo>
                  <a:pt x="0" y="10287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0" id="10"/>
          <p:cNvSpPr/>
          <p:nvPr/>
        </p:nvSpPr>
        <p:spPr>
          <a:xfrm flipH="false" flipV="false" rot="0">
            <a:off x="7468529" y="9258300"/>
            <a:ext cx="7487689" cy="1028700"/>
          </a:xfrm>
          <a:custGeom>
            <a:avLst/>
            <a:gdLst/>
            <a:ahLst/>
            <a:cxnLst/>
            <a:rect r="r" b="b" t="t" l="l"/>
            <a:pathLst>
              <a:path h="1028700" w="7487689">
                <a:moveTo>
                  <a:pt x="0" y="0"/>
                </a:moveTo>
                <a:lnTo>
                  <a:pt x="7487690" y="0"/>
                </a:lnTo>
                <a:lnTo>
                  <a:pt x="7487690" y="1028700"/>
                </a:lnTo>
                <a:lnTo>
                  <a:pt x="0" y="10287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1" id="11"/>
          <p:cNvSpPr/>
          <p:nvPr/>
        </p:nvSpPr>
        <p:spPr>
          <a:xfrm flipH="false" flipV="false" rot="0">
            <a:off x="14867597" y="9258300"/>
            <a:ext cx="7487689" cy="1028700"/>
          </a:xfrm>
          <a:custGeom>
            <a:avLst/>
            <a:gdLst/>
            <a:ahLst/>
            <a:cxnLst/>
            <a:rect r="r" b="b" t="t" l="l"/>
            <a:pathLst>
              <a:path h="1028700" w="7487689">
                <a:moveTo>
                  <a:pt x="0" y="0"/>
                </a:moveTo>
                <a:lnTo>
                  <a:pt x="7487689" y="0"/>
                </a:lnTo>
                <a:lnTo>
                  <a:pt x="7487689" y="1028700"/>
                </a:lnTo>
                <a:lnTo>
                  <a:pt x="0" y="10287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12" id="12"/>
          <p:cNvGrpSpPr/>
          <p:nvPr/>
        </p:nvGrpSpPr>
        <p:grpSpPr>
          <a:xfrm rot="0">
            <a:off x="12167334" y="1028700"/>
            <a:ext cx="6120666" cy="680147"/>
            <a:chOff x="0" y="0"/>
            <a:chExt cx="1612027" cy="179133"/>
          </a:xfrm>
        </p:grpSpPr>
        <p:sp>
          <p:nvSpPr>
            <p:cNvPr name="Freeform 13" id="13"/>
            <p:cNvSpPr/>
            <p:nvPr/>
          </p:nvSpPr>
          <p:spPr>
            <a:xfrm flipH="false" flipV="false" rot="0">
              <a:off x="0" y="0"/>
              <a:ext cx="1612027" cy="179133"/>
            </a:xfrm>
            <a:custGeom>
              <a:avLst/>
              <a:gdLst/>
              <a:ahLst/>
              <a:cxnLst/>
              <a:rect r="r" b="b" t="t" l="l"/>
              <a:pathLst>
                <a:path h="179133" w="1612027">
                  <a:moveTo>
                    <a:pt x="0" y="0"/>
                  </a:moveTo>
                  <a:lnTo>
                    <a:pt x="1612027" y="0"/>
                  </a:lnTo>
                  <a:lnTo>
                    <a:pt x="1612027" y="179133"/>
                  </a:lnTo>
                  <a:lnTo>
                    <a:pt x="0" y="179133"/>
                  </a:lnTo>
                  <a:close/>
                </a:path>
              </a:pathLst>
            </a:custGeom>
            <a:solidFill>
              <a:srgbClr val="FFCE84"/>
            </a:solidFill>
          </p:spPr>
        </p:sp>
        <p:sp>
          <p:nvSpPr>
            <p:cNvPr name="TextBox 14" id="14"/>
            <p:cNvSpPr txBox="true"/>
            <p:nvPr/>
          </p:nvSpPr>
          <p:spPr>
            <a:xfrm>
              <a:off x="0" y="-47625"/>
              <a:ext cx="1612027" cy="226758"/>
            </a:xfrm>
            <a:prstGeom prst="rect">
              <a:avLst/>
            </a:prstGeom>
          </p:spPr>
          <p:txBody>
            <a:bodyPr anchor="ctr" rtlCol="false" tIns="50800" lIns="50800" bIns="50800" rIns="50800"/>
            <a:lstStyle/>
            <a:p>
              <a:pPr algn="ctr">
                <a:lnSpc>
                  <a:spcPts val="2800"/>
                </a:lnSpc>
              </a:pPr>
            </a:p>
          </p:txBody>
        </p:sp>
      </p:grpSp>
      <p:sp>
        <p:nvSpPr>
          <p:cNvPr name="TextBox 15" id="15"/>
          <p:cNvSpPr txBox="true"/>
          <p:nvPr/>
        </p:nvSpPr>
        <p:spPr>
          <a:xfrm rot="0">
            <a:off x="12058550" y="793273"/>
            <a:ext cx="6120666" cy="1036701"/>
          </a:xfrm>
          <a:prstGeom prst="rect">
            <a:avLst/>
          </a:prstGeom>
        </p:spPr>
        <p:txBody>
          <a:bodyPr anchor="t" rtlCol="false" tIns="0" lIns="0" bIns="0" rIns="0">
            <a:spAutoFit/>
          </a:bodyPr>
          <a:lstStyle/>
          <a:p>
            <a:pPr algn="ctr">
              <a:lnSpc>
                <a:spcPts val="8483"/>
              </a:lnSpc>
              <a:spcBef>
                <a:spcPct val="0"/>
              </a:spcBef>
            </a:pPr>
            <a:r>
              <a:rPr lang="en-US" sz="6059">
                <a:solidFill>
                  <a:srgbClr val="231F20"/>
                </a:solidFill>
                <a:latin typeface="The Youngest"/>
                <a:ea typeface="The Youngest"/>
                <a:cs typeface="The Youngest"/>
                <a:sym typeface="The Youngest"/>
              </a:rPr>
              <a:t>Set Backs</a:t>
            </a:r>
          </a:p>
        </p:txBody>
      </p:sp>
      <p:sp>
        <p:nvSpPr>
          <p:cNvPr name="TextBox 16" id="16"/>
          <p:cNvSpPr txBox="true"/>
          <p:nvPr/>
        </p:nvSpPr>
        <p:spPr>
          <a:xfrm rot="0">
            <a:off x="927662" y="2123786"/>
            <a:ext cx="4902265" cy="1057275"/>
          </a:xfrm>
          <a:prstGeom prst="rect">
            <a:avLst/>
          </a:prstGeom>
        </p:spPr>
        <p:txBody>
          <a:bodyPr anchor="t" rtlCol="false" tIns="0" lIns="0" bIns="0" rIns="0">
            <a:spAutoFit/>
          </a:bodyPr>
          <a:lstStyle/>
          <a:p>
            <a:pPr algn="ctr">
              <a:lnSpc>
                <a:spcPts val="4200"/>
              </a:lnSpc>
              <a:spcBef>
                <a:spcPct val="0"/>
              </a:spcBef>
            </a:pPr>
            <a:r>
              <a:rPr lang="en-US" sz="3000">
                <a:solidFill>
                  <a:srgbClr val="231F20"/>
                </a:solidFill>
                <a:latin typeface="The Youngest"/>
                <a:ea typeface="The Youngest"/>
                <a:cs typeface="The Youngest"/>
                <a:sym typeface="The Youngest"/>
              </a:rPr>
              <a:t>All Instruments are in same ragas(ras/vibe)</a:t>
            </a:r>
          </a:p>
        </p:txBody>
      </p:sp>
      <p:sp>
        <p:nvSpPr>
          <p:cNvPr name="TextBox 17" id="17"/>
          <p:cNvSpPr txBox="true"/>
          <p:nvPr/>
        </p:nvSpPr>
        <p:spPr>
          <a:xfrm rot="0">
            <a:off x="640108" y="4014499"/>
            <a:ext cx="4781673" cy="1057275"/>
          </a:xfrm>
          <a:prstGeom prst="rect">
            <a:avLst/>
          </a:prstGeom>
        </p:spPr>
        <p:txBody>
          <a:bodyPr anchor="t" rtlCol="false" tIns="0" lIns="0" bIns="0" rIns="0">
            <a:spAutoFit/>
          </a:bodyPr>
          <a:lstStyle/>
          <a:p>
            <a:pPr algn="ctr">
              <a:lnSpc>
                <a:spcPts val="4200"/>
              </a:lnSpc>
              <a:spcBef>
                <a:spcPct val="0"/>
              </a:spcBef>
            </a:pPr>
            <a:r>
              <a:rPr lang="en-US" sz="3000">
                <a:solidFill>
                  <a:srgbClr val="231F20"/>
                </a:solidFill>
                <a:latin typeface="The Youngest"/>
                <a:ea typeface="The Youngest"/>
                <a:cs typeface="The Youngest"/>
                <a:sym typeface="The Youngest"/>
              </a:rPr>
              <a:t>Machines cannot entirely grasp human art</a:t>
            </a:r>
          </a:p>
        </p:txBody>
      </p:sp>
      <p:sp>
        <p:nvSpPr>
          <p:cNvPr name="TextBox 18" id="18"/>
          <p:cNvSpPr txBox="true"/>
          <p:nvPr/>
        </p:nvSpPr>
        <p:spPr>
          <a:xfrm rot="0">
            <a:off x="408146" y="5909974"/>
            <a:ext cx="5421781" cy="1590675"/>
          </a:xfrm>
          <a:prstGeom prst="rect">
            <a:avLst/>
          </a:prstGeom>
        </p:spPr>
        <p:txBody>
          <a:bodyPr anchor="t" rtlCol="false" tIns="0" lIns="0" bIns="0" rIns="0">
            <a:spAutoFit/>
          </a:bodyPr>
          <a:lstStyle/>
          <a:p>
            <a:pPr algn="ctr">
              <a:lnSpc>
                <a:spcPts val="4200"/>
              </a:lnSpc>
              <a:spcBef>
                <a:spcPct val="0"/>
              </a:spcBef>
            </a:pPr>
            <a:r>
              <a:rPr lang="en-US" sz="3000">
                <a:solidFill>
                  <a:srgbClr val="231F20"/>
                </a:solidFill>
                <a:latin typeface="The Youngest"/>
                <a:ea typeface="The Youngest"/>
                <a:cs typeface="The Youngest"/>
                <a:sym typeface="The Youngest"/>
              </a:rPr>
              <a:t>This project is just a proof of concept of a larger goal we will attempt to achieve</a:t>
            </a:r>
          </a:p>
        </p:txBody>
      </p:sp>
      <p:sp>
        <p:nvSpPr>
          <p:cNvPr name="TextBox 19" id="19"/>
          <p:cNvSpPr txBox="true"/>
          <p:nvPr/>
        </p:nvSpPr>
        <p:spPr>
          <a:xfrm rot="0">
            <a:off x="12916963" y="2123786"/>
            <a:ext cx="4780008" cy="1590675"/>
          </a:xfrm>
          <a:prstGeom prst="rect">
            <a:avLst/>
          </a:prstGeom>
        </p:spPr>
        <p:txBody>
          <a:bodyPr anchor="t" rtlCol="false" tIns="0" lIns="0" bIns="0" rIns="0">
            <a:spAutoFit/>
          </a:bodyPr>
          <a:lstStyle/>
          <a:p>
            <a:pPr algn="ctr">
              <a:lnSpc>
                <a:spcPts val="4200"/>
              </a:lnSpc>
              <a:spcBef>
                <a:spcPct val="0"/>
              </a:spcBef>
            </a:pPr>
            <a:r>
              <a:rPr lang="en-US" sz="3000">
                <a:solidFill>
                  <a:srgbClr val="231F20"/>
                </a:solidFill>
                <a:latin typeface="The Youngest"/>
                <a:ea typeface="The Youngest"/>
                <a:cs typeface="The Youngest"/>
                <a:sym typeface="The Youngest"/>
              </a:rPr>
              <a:t>The lack of computational resources  appropriate to the scale of the project </a:t>
            </a:r>
          </a:p>
        </p:txBody>
      </p:sp>
      <p:sp>
        <p:nvSpPr>
          <p:cNvPr name="TextBox 20" id="20"/>
          <p:cNvSpPr txBox="true"/>
          <p:nvPr/>
        </p:nvSpPr>
        <p:spPr>
          <a:xfrm rot="0">
            <a:off x="13159110" y="4133561"/>
            <a:ext cx="4537862" cy="2124075"/>
          </a:xfrm>
          <a:prstGeom prst="rect">
            <a:avLst/>
          </a:prstGeom>
        </p:spPr>
        <p:txBody>
          <a:bodyPr anchor="t" rtlCol="false" tIns="0" lIns="0" bIns="0" rIns="0">
            <a:spAutoFit/>
          </a:bodyPr>
          <a:lstStyle/>
          <a:p>
            <a:pPr algn="ctr">
              <a:lnSpc>
                <a:spcPts val="4200"/>
              </a:lnSpc>
              <a:spcBef>
                <a:spcPct val="0"/>
              </a:spcBef>
            </a:pPr>
            <a:r>
              <a:rPr lang="en-US" sz="3000">
                <a:solidFill>
                  <a:srgbClr val="231F20"/>
                </a:solidFill>
                <a:latin typeface="The Youngest"/>
                <a:ea typeface="The Youngest"/>
                <a:cs typeface="The Youngest"/>
                <a:sym typeface="The Youngest"/>
              </a:rPr>
              <a:t>Lack of time to dive in the deep ends of the tech, science and art behind the project  </a:t>
            </a:r>
          </a:p>
        </p:txBody>
      </p:sp>
      <p:sp>
        <p:nvSpPr>
          <p:cNvPr name="TextBox 21" id="21"/>
          <p:cNvSpPr txBox="true"/>
          <p:nvPr/>
        </p:nvSpPr>
        <p:spPr>
          <a:xfrm rot="0">
            <a:off x="7770395" y="458498"/>
            <a:ext cx="2638425" cy="4289426"/>
          </a:xfrm>
          <a:prstGeom prst="rect">
            <a:avLst/>
          </a:prstGeom>
        </p:spPr>
        <p:txBody>
          <a:bodyPr anchor="t" rtlCol="false" tIns="0" lIns="0" bIns="0" rIns="0">
            <a:spAutoFit/>
          </a:bodyPr>
          <a:lstStyle/>
          <a:p>
            <a:pPr algn="ctr">
              <a:lnSpc>
                <a:spcPts val="34999"/>
              </a:lnSpc>
              <a:spcBef>
                <a:spcPct val="0"/>
              </a:spcBef>
            </a:pPr>
            <a:r>
              <a:rPr lang="en-US" sz="24999">
                <a:solidFill>
                  <a:srgbClr val="231F20"/>
                </a:solidFill>
                <a:latin typeface="The Youngest"/>
                <a:ea typeface="The Youngest"/>
                <a:cs typeface="The Youngest"/>
                <a:sym typeface="The Youngest"/>
              </a:rPr>
              <a:t>&amp;</a:t>
            </a:r>
          </a:p>
        </p:txBody>
      </p:sp>
      <p:sp>
        <p:nvSpPr>
          <p:cNvPr name="Freeform 22" id="22"/>
          <p:cNvSpPr/>
          <p:nvPr/>
        </p:nvSpPr>
        <p:spPr>
          <a:xfrm flipH="false" flipV="false" rot="0">
            <a:off x="12058550" y="2190461"/>
            <a:ext cx="402110" cy="528687"/>
          </a:xfrm>
          <a:custGeom>
            <a:avLst/>
            <a:gdLst/>
            <a:ahLst/>
            <a:cxnLst/>
            <a:rect r="r" b="b" t="t" l="l"/>
            <a:pathLst>
              <a:path h="528687" w="402110">
                <a:moveTo>
                  <a:pt x="0" y="0"/>
                </a:moveTo>
                <a:lnTo>
                  <a:pt x="402110" y="0"/>
                </a:lnTo>
                <a:lnTo>
                  <a:pt x="402110" y="528687"/>
                </a:lnTo>
                <a:lnTo>
                  <a:pt x="0" y="5286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3" id="23"/>
          <p:cNvSpPr/>
          <p:nvPr/>
        </p:nvSpPr>
        <p:spPr>
          <a:xfrm flipH="false" flipV="false" rot="0">
            <a:off x="12061801" y="4297642"/>
            <a:ext cx="398858" cy="557663"/>
          </a:xfrm>
          <a:custGeom>
            <a:avLst/>
            <a:gdLst/>
            <a:ahLst/>
            <a:cxnLst/>
            <a:rect r="r" b="b" t="t" l="l"/>
            <a:pathLst>
              <a:path h="557663" w="398858">
                <a:moveTo>
                  <a:pt x="0" y="0"/>
                </a:moveTo>
                <a:lnTo>
                  <a:pt x="398859" y="0"/>
                </a:lnTo>
                <a:lnTo>
                  <a:pt x="398859" y="557663"/>
                </a:lnTo>
                <a:lnTo>
                  <a:pt x="0" y="55766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CBA873"/>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4029805" y="8620595"/>
            <a:ext cx="7487689" cy="1028700"/>
          </a:xfrm>
          <a:custGeom>
            <a:avLst/>
            <a:gdLst/>
            <a:ahLst/>
            <a:cxnLst/>
            <a:rect r="r" b="b" t="t" l="l"/>
            <a:pathLst>
              <a:path h="1028700" w="7487689">
                <a:moveTo>
                  <a:pt x="0" y="0"/>
                </a:moveTo>
                <a:lnTo>
                  <a:pt x="7487690" y="0"/>
                </a:lnTo>
                <a:lnTo>
                  <a:pt x="7487690" y="1028700"/>
                </a:lnTo>
                <a:lnTo>
                  <a:pt x="0" y="10287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5400000">
            <a:off x="14029805" y="1224532"/>
            <a:ext cx="7487689" cy="1028700"/>
          </a:xfrm>
          <a:custGeom>
            <a:avLst/>
            <a:gdLst/>
            <a:ahLst/>
            <a:cxnLst/>
            <a:rect r="r" b="b" t="t" l="l"/>
            <a:pathLst>
              <a:path h="1028700" w="7487689">
                <a:moveTo>
                  <a:pt x="0" y="0"/>
                </a:moveTo>
                <a:lnTo>
                  <a:pt x="7487690" y="0"/>
                </a:lnTo>
                <a:lnTo>
                  <a:pt x="7487690" y="1028700"/>
                </a:lnTo>
                <a:lnTo>
                  <a:pt x="0" y="10287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948853" y="3737090"/>
            <a:ext cx="7661747" cy="2395399"/>
            <a:chOff x="0" y="0"/>
            <a:chExt cx="2017909" cy="630887"/>
          </a:xfrm>
        </p:grpSpPr>
        <p:sp>
          <p:nvSpPr>
            <p:cNvPr name="Freeform 5" id="5"/>
            <p:cNvSpPr/>
            <p:nvPr/>
          </p:nvSpPr>
          <p:spPr>
            <a:xfrm flipH="false" flipV="false" rot="0">
              <a:off x="0" y="0"/>
              <a:ext cx="2017909" cy="630887"/>
            </a:xfrm>
            <a:custGeom>
              <a:avLst/>
              <a:gdLst/>
              <a:ahLst/>
              <a:cxnLst/>
              <a:rect r="r" b="b" t="t" l="l"/>
              <a:pathLst>
                <a:path h="630887" w="2017909">
                  <a:moveTo>
                    <a:pt x="51534" y="0"/>
                  </a:moveTo>
                  <a:lnTo>
                    <a:pt x="1966375" y="0"/>
                  </a:lnTo>
                  <a:cubicBezTo>
                    <a:pt x="1994836" y="0"/>
                    <a:pt x="2017909" y="23072"/>
                    <a:pt x="2017909" y="51534"/>
                  </a:cubicBezTo>
                  <a:lnTo>
                    <a:pt x="2017909" y="579353"/>
                  </a:lnTo>
                  <a:cubicBezTo>
                    <a:pt x="2017909" y="593021"/>
                    <a:pt x="2012479" y="606129"/>
                    <a:pt x="2002815" y="615793"/>
                  </a:cubicBezTo>
                  <a:cubicBezTo>
                    <a:pt x="1993150" y="625457"/>
                    <a:pt x="1980043" y="630887"/>
                    <a:pt x="1966375" y="630887"/>
                  </a:cubicBezTo>
                  <a:lnTo>
                    <a:pt x="51534" y="630887"/>
                  </a:lnTo>
                  <a:cubicBezTo>
                    <a:pt x="37866" y="630887"/>
                    <a:pt x="24758" y="625457"/>
                    <a:pt x="15094" y="615793"/>
                  </a:cubicBezTo>
                  <a:cubicBezTo>
                    <a:pt x="5429" y="606129"/>
                    <a:pt x="0" y="593021"/>
                    <a:pt x="0" y="579353"/>
                  </a:cubicBezTo>
                  <a:lnTo>
                    <a:pt x="0" y="51534"/>
                  </a:lnTo>
                  <a:cubicBezTo>
                    <a:pt x="0" y="37866"/>
                    <a:pt x="5429" y="24758"/>
                    <a:pt x="15094" y="15094"/>
                  </a:cubicBezTo>
                  <a:cubicBezTo>
                    <a:pt x="24758" y="5429"/>
                    <a:pt x="37866" y="0"/>
                    <a:pt x="51534" y="0"/>
                  </a:cubicBezTo>
                  <a:close/>
                </a:path>
              </a:pathLst>
            </a:custGeom>
            <a:solidFill>
              <a:srgbClr val="FFDEAC"/>
            </a:solidFill>
          </p:spPr>
        </p:sp>
        <p:sp>
          <p:nvSpPr>
            <p:cNvPr name="TextBox 6" id="6"/>
            <p:cNvSpPr txBox="true"/>
            <p:nvPr/>
          </p:nvSpPr>
          <p:spPr>
            <a:xfrm>
              <a:off x="0" y="-47625"/>
              <a:ext cx="2017909" cy="678512"/>
            </a:xfrm>
            <a:prstGeom prst="rect">
              <a:avLst/>
            </a:prstGeom>
          </p:spPr>
          <p:txBody>
            <a:bodyPr anchor="ctr" rtlCol="false" tIns="50800" lIns="50800" bIns="50800" rIns="50800"/>
            <a:lstStyle/>
            <a:p>
              <a:pPr algn="ctr">
                <a:lnSpc>
                  <a:spcPts val="3359"/>
                </a:lnSpc>
              </a:pPr>
            </a:p>
          </p:txBody>
        </p:sp>
      </p:grpSp>
      <p:sp>
        <p:nvSpPr>
          <p:cNvPr name="TextBox 7" id="7"/>
          <p:cNvSpPr txBox="true"/>
          <p:nvPr/>
        </p:nvSpPr>
        <p:spPr>
          <a:xfrm rot="0">
            <a:off x="0" y="456182"/>
            <a:ext cx="9144000" cy="2432050"/>
          </a:xfrm>
          <a:prstGeom prst="rect">
            <a:avLst/>
          </a:prstGeom>
        </p:spPr>
        <p:txBody>
          <a:bodyPr anchor="t" rtlCol="false" tIns="0" lIns="0" bIns="0" rIns="0">
            <a:spAutoFit/>
          </a:bodyPr>
          <a:lstStyle/>
          <a:p>
            <a:pPr algn="ctr">
              <a:lnSpc>
                <a:spcPts val="9799"/>
              </a:lnSpc>
              <a:spcBef>
                <a:spcPct val="0"/>
              </a:spcBef>
            </a:pPr>
            <a:r>
              <a:rPr lang="en-US" sz="6999">
                <a:solidFill>
                  <a:srgbClr val="000000"/>
                </a:solidFill>
                <a:latin typeface="The Youngest"/>
                <a:ea typeface="The Youngest"/>
                <a:cs typeface="The Youngest"/>
                <a:sym typeface="The Youngest"/>
              </a:rPr>
              <a:t>Team’s precursor knowledge </a:t>
            </a:r>
          </a:p>
        </p:txBody>
      </p:sp>
      <p:grpSp>
        <p:nvGrpSpPr>
          <p:cNvPr name="Group 8" id="8"/>
          <p:cNvGrpSpPr/>
          <p:nvPr/>
        </p:nvGrpSpPr>
        <p:grpSpPr>
          <a:xfrm rot="0">
            <a:off x="9144000" y="251328"/>
            <a:ext cx="7584498" cy="2235198"/>
            <a:chOff x="0" y="0"/>
            <a:chExt cx="1997563" cy="588694"/>
          </a:xfrm>
        </p:grpSpPr>
        <p:sp>
          <p:nvSpPr>
            <p:cNvPr name="Freeform 9" id="9"/>
            <p:cNvSpPr/>
            <p:nvPr/>
          </p:nvSpPr>
          <p:spPr>
            <a:xfrm flipH="false" flipV="false" rot="0">
              <a:off x="0" y="0"/>
              <a:ext cx="1997563" cy="588694"/>
            </a:xfrm>
            <a:custGeom>
              <a:avLst/>
              <a:gdLst/>
              <a:ahLst/>
              <a:cxnLst/>
              <a:rect r="r" b="b" t="t" l="l"/>
              <a:pathLst>
                <a:path h="588694" w="1997563">
                  <a:moveTo>
                    <a:pt x="52059" y="0"/>
                  </a:moveTo>
                  <a:lnTo>
                    <a:pt x="1945505" y="0"/>
                  </a:lnTo>
                  <a:cubicBezTo>
                    <a:pt x="1959311" y="0"/>
                    <a:pt x="1972553" y="5485"/>
                    <a:pt x="1982316" y="15248"/>
                  </a:cubicBezTo>
                  <a:cubicBezTo>
                    <a:pt x="1992078" y="25010"/>
                    <a:pt x="1997563" y="38252"/>
                    <a:pt x="1997563" y="52059"/>
                  </a:cubicBezTo>
                  <a:lnTo>
                    <a:pt x="1997563" y="536635"/>
                  </a:lnTo>
                  <a:cubicBezTo>
                    <a:pt x="1997563" y="550442"/>
                    <a:pt x="1992078" y="563684"/>
                    <a:pt x="1982316" y="573446"/>
                  </a:cubicBezTo>
                  <a:cubicBezTo>
                    <a:pt x="1972553" y="583209"/>
                    <a:pt x="1959311" y="588694"/>
                    <a:pt x="1945505" y="588694"/>
                  </a:cubicBezTo>
                  <a:lnTo>
                    <a:pt x="52059" y="588694"/>
                  </a:lnTo>
                  <a:cubicBezTo>
                    <a:pt x="23307" y="588694"/>
                    <a:pt x="0" y="565387"/>
                    <a:pt x="0" y="536635"/>
                  </a:cubicBezTo>
                  <a:lnTo>
                    <a:pt x="0" y="52059"/>
                  </a:lnTo>
                  <a:cubicBezTo>
                    <a:pt x="0" y="23307"/>
                    <a:pt x="23307" y="0"/>
                    <a:pt x="52059" y="0"/>
                  </a:cubicBezTo>
                  <a:close/>
                </a:path>
              </a:pathLst>
            </a:custGeom>
            <a:solidFill>
              <a:srgbClr val="FFDEAC"/>
            </a:solidFill>
          </p:spPr>
        </p:sp>
        <p:sp>
          <p:nvSpPr>
            <p:cNvPr name="TextBox 10" id="10"/>
            <p:cNvSpPr txBox="true"/>
            <p:nvPr/>
          </p:nvSpPr>
          <p:spPr>
            <a:xfrm>
              <a:off x="0" y="-47625"/>
              <a:ext cx="1997563" cy="636319"/>
            </a:xfrm>
            <a:prstGeom prst="rect">
              <a:avLst/>
            </a:prstGeom>
          </p:spPr>
          <p:txBody>
            <a:bodyPr anchor="ctr" rtlCol="false" tIns="50800" lIns="50800" bIns="50800" rIns="50800"/>
            <a:lstStyle/>
            <a:p>
              <a:pPr algn="ctr">
                <a:lnSpc>
                  <a:spcPts val="3359"/>
                </a:lnSpc>
              </a:pPr>
            </a:p>
          </p:txBody>
        </p:sp>
      </p:grpSp>
      <p:grpSp>
        <p:nvGrpSpPr>
          <p:cNvPr name="Group 11" id="11"/>
          <p:cNvGrpSpPr/>
          <p:nvPr/>
        </p:nvGrpSpPr>
        <p:grpSpPr>
          <a:xfrm rot="0">
            <a:off x="9144000" y="3737090"/>
            <a:ext cx="7584498" cy="2395399"/>
            <a:chOff x="0" y="0"/>
            <a:chExt cx="1997563" cy="630887"/>
          </a:xfrm>
        </p:grpSpPr>
        <p:sp>
          <p:nvSpPr>
            <p:cNvPr name="Freeform 12" id="12"/>
            <p:cNvSpPr/>
            <p:nvPr/>
          </p:nvSpPr>
          <p:spPr>
            <a:xfrm flipH="false" flipV="false" rot="0">
              <a:off x="0" y="0"/>
              <a:ext cx="1997563" cy="630887"/>
            </a:xfrm>
            <a:custGeom>
              <a:avLst/>
              <a:gdLst/>
              <a:ahLst/>
              <a:cxnLst/>
              <a:rect r="r" b="b" t="t" l="l"/>
              <a:pathLst>
                <a:path h="630887" w="1997563">
                  <a:moveTo>
                    <a:pt x="52059" y="0"/>
                  </a:moveTo>
                  <a:lnTo>
                    <a:pt x="1945505" y="0"/>
                  </a:lnTo>
                  <a:cubicBezTo>
                    <a:pt x="1959311" y="0"/>
                    <a:pt x="1972553" y="5485"/>
                    <a:pt x="1982316" y="15248"/>
                  </a:cubicBezTo>
                  <a:cubicBezTo>
                    <a:pt x="1992078" y="25010"/>
                    <a:pt x="1997563" y="38252"/>
                    <a:pt x="1997563" y="52059"/>
                  </a:cubicBezTo>
                  <a:lnTo>
                    <a:pt x="1997563" y="578828"/>
                  </a:lnTo>
                  <a:cubicBezTo>
                    <a:pt x="1997563" y="607579"/>
                    <a:pt x="1974256" y="630887"/>
                    <a:pt x="1945505" y="630887"/>
                  </a:cubicBezTo>
                  <a:lnTo>
                    <a:pt x="52059" y="630887"/>
                  </a:lnTo>
                  <a:cubicBezTo>
                    <a:pt x="38252" y="630887"/>
                    <a:pt x="25010" y="625402"/>
                    <a:pt x="15248" y="615639"/>
                  </a:cubicBezTo>
                  <a:cubicBezTo>
                    <a:pt x="5485" y="605876"/>
                    <a:pt x="0" y="592635"/>
                    <a:pt x="0" y="578828"/>
                  </a:cubicBezTo>
                  <a:lnTo>
                    <a:pt x="0" y="52059"/>
                  </a:lnTo>
                  <a:cubicBezTo>
                    <a:pt x="0" y="23307"/>
                    <a:pt x="23307" y="0"/>
                    <a:pt x="52059" y="0"/>
                  </a:cubicBezTo>
                  <a:close/>
                </a:path>
              </a:pathLst>
            </a:custGeom>
            <a:solidFill>
              <a:srgbClr val="FFDEAC"/>
            </a:solidFill>
          </p:spPr>
        </p:sp>
        <p:sp>
          <p:nvSpPr>
            <p:cNvPr name="TextBox 13" id="13"/>
            <p:cNvSpPr txBox="true"/>
            <p:nvPr/>
          </p:nvSpPr>
          <p:spPr>
            <a:xfrm>
              <a:off x="0" y="-57150"/>
              <a:ext cx="1997563" cy="688037"/>
            </a:xfrm>
            <a:prstGeom prst="rect">
              <a:avLst/>
            </a:prstGeom>
          </p:spPr>
          <p:txBody>
            <a:bodyPr anchor="ctr" rtlCol="false" tIns="50800" lIns="50800" bIns="50800" rIns="50800"/>
            <a:lstStyle/>
            <a:p>
              <a:pPr algn="l">
                <a:lnSpc>
                  <a:spcPts val="3220"/>
                </a:lnSpc>
              </a:pPr>
              <a:r>
                <a:rPr lang="en-US" sz="2300">
                  <a:solidFill>
                    <a:srgbClr val="000000"/>
                  </a:solidFill>
                  <a:latin typeface="The Youngest"/>
                  <a:ea typeface="The Youngest"/>
                  <a:cs typeface="The Youngest"/>
                  <a:sym typeface="The Youngest"/>
                </a:rPr>
                <a:t>      </a:t>
              </a:r>
            </a:p>
            <a:p>
              <a:pPr algn="ctr">
                <a:lnSpc>
                  <a:spcPts val="3220"/>
                </a:lnSpc>
              </a:pPr>
              <a:r>
                <a:rPr lang="en-US" sz="2300">
                  <a:solidFill>
                    <a:srgbClr val="000000"/>
                  </a:solidFill>
                  <a:latin typeface="The Youngest"/>
                  <a:ea typeface="The Youngest"/>
                  <a:cs typeface="The Youngest"/>
                  <a:sym typeface="The Youngest"/>
                </a:rPr>
                <a:t>Knowledgeable in Java, C#, and Python programming, and experienced in digital music production via softwares such as LMMS and FL Studio</a:t>
              </a:r>
            </a:p>
          </p:txBody>
        </p:sp>
      </p:grpSp>
      <p:grpSp>
        <p:nvGrpSpPr>
          <p:cNvPr name="Group 14" id="14"/>
          <p:cNvGrpSpPr/>
          <p:nvPr/>
        </p:nvGrpSpPr>
        <p:grpSpPr>
          <a:xfrm rot="0">
            <a:off x="948853" y="7053154"/>
            <a:ext cx="7661747" cy="2196839"/>
            <a:chOff x="0" y="0"/>
            <a:chExt cx="2017909" cy="578591"/>
          </a:xfrm>
        </p:grpSpPr>
        <p:sp>
          <p:nvSpPr>
            <p:cNvPr name="Freeform 15" id="15"/>
            <p:cNvSpPr/>
            <p:nvPr/>
          </p:nvSpPr>
          <p:spPr>
            <a:xfrm flipH="false" flipV="false" rot="0">
              <a:off x="0" y="0"/>
              <a:ext cx="2017909" cy="578591"/>
            </a:xfrm>
            <a:custGeom>
              <a:avLst/>
              <a:gdLst/>
              <a:ahLst/>
              <a:cxnLst/>
              <a:rect r="r" b="b" t="t" l="l"/>
              <a:pathLst>
                <a:path h="578591" w="2017909">
                  <a:moveTo>
                    <a:pt x="51534" y="0"/>
                  </a:moveTo>
                  <a:lnTo>
                    <a:pt x="1966375" y="0"/>
                  </a:lnTo>
                  <a:cubicBezTo>
                    <a:pt x="1994836" y="0"/>
                    <a:pt x="2017909" y="23072"/>
                    <a:pt x="2017909" y="51534"/>
                  </a:cubicBezTo>
                  <a:lnTo>
                    <a:pt x="2017909" y="527058"/>
                  </a:lnTo>
                  <a:cubicBezTo>
                    <a:pt x="2017909" y="540725"/>
                    <a:pt x="2012479" y="553833"/>
                    <a:pt x="2002815" y="563497"/>
                  </a:cubicBezTo>
                  <a:cubicBezTo>
                    <a:pt x="1993150" y="573162"/>
                    <a:pt x="1980043" y="578591"/>
                    <a:pt x="1966375" y="578591"/>
                  </a:cubicBezTo>
                  <a:lnTo>
                    <a:pt x="51534" y="578591"/>
                  </a:lnTo>
                  <a:cubicBezTo>
                    <a:pt x="37866" y="578591"/>
                    <a:pt x="24758" y="573162"/>
                    <a:pt x="15094" y="563497"/>
                  </a:cubicBezTo>
                  <a:cubicBezTo>
                    <a:pt x="5429" y="553833"/>
                    <a:pt x="0" y="540725"/>
                    <a:pt x="0" y="527058"/>
                  </a:cubicBezTo>
                  <a:lnTo>
                    <a:pt x="0" y="51534"/>
                  </a:lnTo>
                  <a:cubicBezTo>
                    <a:pt x="0" y="37866"/>
                    <a:pt x="5429" y="24758"/>
                    <a:pt x="15094" y="15094"/>
                  </a:cubicBezTo>
                  <a:cubicBezTo>
                    <a:pt x="24758" y="5429"/>
                    <a:pt x="37866" y="0"/>
                    <a:pt x="51534" y="0"/>
                  </a:cubicBezTo>
                  <a:close/>
                </a:path>
              </a:pathLst>
            </a:custGeom>
            <a:solidFill>
              <a:srgbClr val="FFDEAC"/>
            </a:solidFill>
          </p:spPr>
        </p:sp>
        <p:sp>
          <p:nvSpPr>
            <p:cNvPr name="TextBox 16" id="16"/>
            <p:cNvSpPr txBox="true"/>
            <p:nvPr/>
          </p:nvSpPr>
          <p:spPr>
            <a:xfrm>
              <a:off x="0" y="-47625"/>
              <a:ext cx="2017909" cy="626216"/>
            </a:xfrm>
            <a:prstGeom prst="rect">
              <a:avLst/>
            </a:prstGeom>
          </p:spPr>
          <p:txBody>
            <a:bodyPr anchor="ctr" rtlCol="false" tIns="50800" lIns="50800" bIns="50800" rIns="50800"/>
            <a:lstStyle/>
            <a:p>
              <a:pPr algn="ctr">
                <a:lnSpc>
                  <a:spcPts val="3359"/>
                </a:lnSpc>
              </a:pPr>
            </a:p>
          </p:txBody>
        </p:sp>
      </p:grpSp>
      <p:grpSp>
        <p:nvGrpSpPr>
          <p:cNvPr name="Group 17" id="17"/>
          <p:cNvGrpSpPr/>
          <p:nvPr/>
        </p:nvGrpSpPr>
        <p:grpSpPr>
          <a:xfrm rot="0">
            <a:off x="9144000" y="6921411"/>
            <a:ext cx="7661747" cy="2328582"/>
            <a:chOff x="0" y="0"/>
            <a:chExt cx="2017909" cy="613289"/>
          </a:xfrm>
        </p:grpSpPr>
        <p:sp>
          <p:nvSpPr>
            <p:cNvPr name="Freeform 18" id="18"/>
            <p:cNvSpPr/>
            <p:nvPr/>
          </p:nvSpPr>
          <p:spPr>
            <a:xfrm flipH="false" flipV="false" rot="0">
              <a:off x="0" y="0"/>
              <a:ext cx="2017909" cy="613289"/>
            </a:xfrm>
            <a:custGeom>
              <a:avLst/>
              <a:gdLst/>
              <a:ahLst/>
              <a:cxnLst/>
              <a:rect r="r" b="b" t="t" l="l"/>
              <a:pathLst>
                <a:path h="613289" w="2017909">
                  <a:moveTo>
                    <a:pt x="51534" y="0"/>
                  </a:moveTo>
                  <a:lnTo>
                    <a:pt x="1966375" y="0"/>
                  </a:lnTo>
                  <a:cubicBezTo>
                    <a:pt x="1994836" y="0"/>
                    <a:pt x="2017909" y="23072"/>
                    <a:pt x="2017909" y="51534"/>
                  </a:cubicBezTo>
                  <a:lnTo>
                    <a:pt x="2017909" y="561755"/>
                  </a:lnTo>
                  <a:cubicBezTo>
                    <a:pt x="2017909" y="575423"/>
                    <a:pt x="2012479" y="588531"/>
                    <a:pt x="2002815" y="598195"/>
                  </a:cubicBezTo>
                  <a:cubicBezTo>
                    <a:pt x="1993150" y="607860"/>
                    <a:pt x="1980043" y="613289"/>
                    <a:pt x="1966375" y="613289"/>
                  </a:cubicBezTo>
                  <a:lnTo>
                    <a:pt x="51534" y="613289"/>
                  </a:lnTo>
                  <a:cubicBezTo>
                    <a:pt x="37866" y="613289"/>
                    <a:pt x="24758" y="607860"/>
                    <a:pt x="15094" y="598195"/>
                  </a:cubicBezTo>
                  <a:cubicBezTo>
                    <a:pt x="5429" y="588531"/>
                    <a:pt x="0" y="575423"/>
                    <a:pt x="0" y="561755"/>
                  </a:cubicBezTo>
                  <a:lnTo>
                    <a:pt x="0" y="51534"/>
                  </a:lnTo>
                  <a:cubicBezTo>
                    <a:pt x="0" y="37866"/>
                    <a:pt x="5429" y="24758"/>
                    <a:pt x="15094" y="15094"/>
                  </a:cubicBezTo>
                  <a:cubicBezTo>
                    <a:pt x="24758" y="5429"/>
                    <a:pt x="37866" y="0"/>
                    <a:pt x="51534" y="0"/>
                  </a:cubicBezTo>
                  <a:close/>
                </a:path>
              </a:pathLst>
            </a:custGeom>
            <a:solidFill>
              <a:srgbClr val="FFDEAC"/>
            </a:solidFill>
          </p:spPr>
        </p:sp>
        <p:sp>
          <p:nvSpPr>
            <p:cNvPr name="TextBox 19" id="19"/>
            <p:cNvSpPr txBox="true"/>
            <p:nvPr/>
          </p:nvSpPr>
          <p:spPr>
            <a:xfrm>
              <a:off x="0" y="-47625"/>
              <a:ext cx="2017909" cy="660914"/>
            </a:xfrm>
            <a:prstGeom prst="rect">
              <a:avLst/>
            </a:prstGeom>
          </p:spPr>
          <p:txBody>
            <a:bodyPr anchor="ctr" rtlCol="false" tIns="50800" lIns="50800" bIns="50800" rIns="50800"/>
            <a:lstStyle/>
            <a:p>
              <a:pPr algn="ctr">
                <a:lnSpc>
                  <a:spcPts val="3359"/>
                </a:lnSpc>
              </a:pPr>
            </a:p>
          </p:txBody>
        </p:sp>
      </p:grpSp>
      <p:sp>
        <p:nvSpPr>
          <p:cNvPr name="TextBox 20" id="20"/>
          <p:cNvSpPr txBox="true"/>
          <p:nvPr/>
        </p:nvSpPr>
        <p:spPr>
          <a:xfrm rot="0">
            <a:off x="9144000" y="362837"/>
            <a:ext cx="2595981" cy="405765"/>
          </a:xfrm>
          <a:prstGeom prst="rect">
            <a:avLst/>
          </a:prstGeom>
        </p:spPr>
        <p:txBody>
          <a:bodyPr anchor="t" rtlCol="false" tIns="0" lIns="0" bIns="0" rIns="0">
            <a:spAutoFit/>
          </a:bodyPr>
          <a:lstStyle/>
          <a:p>
            <a:pPr algn="ctr">
              <a:lnSpc>
                <a:spcPts val="3359"/>
              </a:lnSpc>
              <a:spcBef>
                <a:spcPct val="0"/>
              </a:spcBef>
            </a:pPr>
            <a:r>
              <a:rPr lang="en-US" sz="2400">
                <a:solidFill>
                  <a:srgbClr val="000000"/>
                </a:solidFill>
                <a:latin typeface="The Youngest"/>
                <a:ea typeface="The Youngest"/>
                <a:cs typeface="The Youngest"/>
                <a:sym typeface="The Youngest"/>
              </a:rPr>
              <a:t>ANIMISH</a:t>
            </a:r>
          </a:p>
        </p:txBody>
      </p:sp>
      <p:sp>
        <p:nvSpPr>
          <p:cNvPr name="TextBox 21" id="21"/>
          <p:cNvSpPr txBox="true"/>
          <p:nvPr/>
        </p:nvSpPr>
        <p:spPr>
          <a:xfrm rot="0">
            <a:off x="9698989" y="971550"/>
            <a:ext cx="6474520" cy="1198880"/>
          </a:xfrm>
          <a:prstGeom prst="rect">
            <a:avLst/>
          </a:prstGeom>
        </p:spPr>
        <p:txBody>
          <a:bodyPr anchor="t" rtlCol="false" tIns="0" lIns="0" bIns="0" rIns="0">
            <a:spAutoFit/>
          </a:bodyPr>
          <a:lstStyle/>
          <a:p>
            <a:pPr algn="ctr">
              <a:lnSpc>
                <a:spcPts val="3219"/>
              </a:lnSpc>
            </a:pPr>
            <a:r>
              <a:rPr lang="en-US" sz="2299">
                <a:solidFill>
                  <a:srgbClr val="000000"/>
                </a:solidFill>
                <a:latin typeface="The Youngest"/>
                <a:ea typeface="The Youngest"/>
                <a:cs typeface="The Youngest"/>
                <a:sym typeface="The Youngest"/>
              </a:rPr>
              <a:t>Learning Hindustani Classical music for 12+ years.</a:t>
            </a:r>
          </a:p>
          <a:p>
            <a:pPr algn="ctr">
              <a:lnSpc>
                <a:spcPts val="3219"/>
              </a:lnSpc>
            </a:pPr>
            <a:r>
              <a:rPr lang="en-US" sz="2299">
                <a:solidFill>
                  <a:srgbClr val="000000"/>
                </a:solidFill>
                <a:latin typeface="The Youngest"/>
                <a:ea typeface="The Youngest"/>
                <a:cs typeface="The Youngest"/>
                <a:sym typeface="The Youngest"/>
              </a:rPr>
              <a:t>Currently learning under Dr.Nagraj Rao Havaldar</a:t>
            </a:r>
          </a:p>
          <a:p>
            <a:pPr algn="ctr">
              <a:lnSpc>
                <a:spcPts val="3219"/>
              </a:lnSpc>
              <a:spcBef>
                <a:spcPct val="0"/>
              </a:spcBef>
            </a:pPr>
            <a:r>
              <a:rPr lang="en-US" sz="2299">
                <a:solidFill>
                  <a:srgbClr val="000000"/>
                </a:solidFill>
                <a:latin typeface="The Youngest"/>
                <a:ea typeface="The Youngest"/>
                <a:cs typeface="The Youngest"/>
                <a:sym typeface="The Youngest"/>
              </a:rPr>
              <a:t>AIR 1 in Google Code to Learn Appdev.</a:t>
            </a:r>
          </a:p>
        </p:txBody>
      </p:sp>
      <p:sp>
        <p:nvSpPr>
          <p:cNvPr name="TextBox 22" id="22"/>
          <p:cNvSpPr txBox="true"/>
          <p:nvPr/>
        </p:nvSpPr>
        <p:spPr>
          <a:xfrm rot="0">
            <a:off x="-1559497" y="7230253"/>
            <a:ext cx="7661747" cy="405765"/>
          </a:xfrm>
          <a:prstGeom prst="rect">
            <a:avLst/>
          </a:prstGeom>
        </p:spPr>
        <p:txBody>
          <a:bodyPr anchor="t" rtlCol="false" tIns="0" lIns="0" bIns="0" rIns="0">
            <a:spAutoFit/>
          </a:bodyPr>
          <a:lstStyle/>
          <a:p>
            <a:pPr algn="ctr">
              <a:lnSpc>
                <a:spcPts val="3359"/>
              </a:lnSpc>
              <a:spcBef>
                <a:spcPct val="0"/>
              </a:spcBef>
            </a:pPr>
            <a:r>
              <a:rPr lang="en-US" sz="2399">
                <a:solidFill>
                  <a:srgbClr val="000000"/>
                </a:solidFill>
                <a:latin typeface="The Youngest"/>
                <a:ea typeface="The Youngest"/>
                <a:cs typeface="The Youngest"/>
                <a:sym typeface="The Youngest"/>
              </a:rPr>
              <a:t>PRANAAV</a:t>
            </a:r>
          </a:p>
        </p:txBody>
      </p:sp>
      <p:sp>
        <p:nvSpPr>
          <p:cNvPr name="TextBox 23" id="23"/>
          <p:cNvSpPr txBox="true"/>
          <p:nvPr/>
        </p:nvSpPr>
        <p:spPr>
          <a:xfrm rot="0">
            <a:off x="1429650" y="7659370"/>
            <a:ext cx="6700153" cy="1598930"/>
          </a:xfrm>
          <a:prstGeom prst="rect">
            <a:avLst/>
          </a:prstGeom>
        </p:spPr>
        <p:txBody>
          <a:bodyPr anchor="t" rtlCol="false" tIns="0" lIns="0" bIns="0" rIns="0">
            <a:spAutoFit/>
          </a:bodyPr>
          <a:lstStyle/>
          <a:p>
            <a:pPr algn="ctr">
              <a:lnSpc>
                <a:spcPts val="3220"/>
              </a:lnSpc>
              <a:spcBef>
                <a:spcPct val="0"/>
              </a:spcBef>
            </a:pPr>
            <a:r>
              <a:rPr lang="en-US" sz="2300">
                <a:solidFill>
                  <a:srgbClr val="000000"/>
                </a:solidFill>
                <a:latin typeface="The Youngest"/>
                <a:ea typeface="The Youngest"/>
                <a:cs typeface="The Youngest"/>
                <a:sym typeface="The Youngest"/>
              </a:rPr>
              <a:t>Skilled in HTML and SQL, with a solid understanding of managing data. Eager to apply and grow these technical abilities in practical projects.</a:t>
            </a:r>
          </a:p>
          <a:p>
            <a:pPr algn="ctr">
              <a:lnSpc>
                <a:spcPts val="3220"/>
              </a:lnSpc>
              <a:spcBef>
                <a:spcPct val="0"/>
              </a:spcBef>
            </a:pPr>
          </a:p>
        </p:txBody>
      </p:sp>
      <p:sp>
        <p:nvSpPr>
          <p:cNvPr name="TextBox 24" id="24"/>
          <p:cNvSpPr txBox="true"/>
          <p:nvPr/>
        </p:nvSpPr>
        <p:spPr>
          <a:xfrm rot="0">
            <a:off x="9144000" y="7637438"/>
            <a:ext cx="7661747" cy="1198880"/>
          </a:xfrm>
          <a:prstGeom prst="rect">
            <a:avLst/>
          </a:prstGeom>
        </p:spPr>
        <p:txBody>
          <a:bodyPr anchor="t" rtlCol="false" tIns="0" lIns="0" bIns="0" rIns="0">
            <a:spAutoFit/>
          </a:bodyPr>
          <a:lstStyle/>
          <a:p>
            <a:pPr algn="ctr">
              <a:lnSpc>
                <a:spcPts val="3220"/>
              </a:lnSpc>
              <a:spcBef>
                <a:spcPct val="0"/>
              </a:spcBef>
            </a:pPr>
            <a:r>
              <a:rPr lang="en-US" sz="2300">
                <a:solidFill>
                  <a:srgbClr val="000000"/>
                </a:solidFill>
                <a:latin typeface="The Youngest"/>
                <a:ea typeface="The Youngest"/>
                <a:cs typeface="The Youngest"/>
                <a:sym typeface="The Youngest"/>
              </a:rPr>
              <a:t>Proficient in Java, HTML, JavaScript, and Python, with hands-on experience designing user interfaces and experiences using Figma.</a:t>
            </a:r>
          </a:p>
        </p:txBody>
      </p:sp>
      <p:sp>
        <p:nvSpPr>
          <p:cNvPr name="TextBox 25" id="25"/>
          <p:cNvSpPr txBox="true"/>
          <p:nvPr/>
        </p:nvSpPr>
        <p:spPr>
          <a:xfrm rot="0">
            <a:off x="6611117" y="7230253"/>
            <a:ext cx="7661747" cy="405765"/>
          </a:xfrm>
          <a:prstGeom prst="rect">
            <a:avLst/>
          </a:prstGeom>
        </p:spPr>
        <p:txBody>
          <a:bodyPr anchor="t" rtlCol="false" tIns="0" lIns="0" bIns="0" rIns="0">
            <a:spAutoFit/>
          </a:bodyPr>
          <a:lstStyle/>
          <a:p>
            <a:pPr algn="ctr">
              <a:lnSpc>
                <a:spcPts val="3359"/>
              </a:lnSpc>
              <a:spcBef>
                <a:spcPct val="0"/>
              </a:spcBef>
            </a:pPr>
            <a:r>
              <a:rPr lang="en-US" sz="2400">
                <a:solidFill>
                  <a:srgbClr val="000000"/>
                </a:solidFill>
                <a:latin typeface="The Youngest"/>
                <a:ea typeface="The Youngest"/>
                <a:cs typeface="The Youngest"/>
                <a:sym typeface="The Youngest"/>
              </a:rPr>
              <a:t>MANYA</a:t>
            </a:r>
          </a:p>
        </p:txBody>
      </p:sp>
      <p:sp>
        <p:nvSpPr>
          <p:cNvPr name="TextBox 26" id="26"/>
          <p:cNvSpPr txBox="true"/>
          <p:nvPr/>
        </p:nvSpPr>
        <p:spPr>
          <a:xfrm rot="0">
            <a:off x="1297429" y="4474336"/>
            <a:ext cx="6964595" cy="1598930"/>
          </a:xfrm>
          <a:prstGeom prst="rect">
            <a:avLst/>
          </a:prstGeom>
        </p:spPr>
        <p:txBody>
          <a:bodyPr anchor="t" rtlCol="false" tIns="0" lIns="0" bIns="0" rIns="0">
            <a:spAutoFit/>
          </a:bodyPr>
          <a:lstStyle/>
          <a:p>
            <a:pPr algn="ctr">
              <a:lnSpc>
                <a:spcPts val="3220"/>
              </a:lnSpc>
              <a:spcBef>
                <a:spcPct val="0"/>
              </a:spcBef>
            </a:pPr>
            <a:r>
              <a:rPr lang="en-US" sz="2300">
                <a:solidFill>
                  <a:srgbClr val="000000"/>
                </a:solidFill>
                <a:latin typeface="The Youngest"/>
                <a:ea typeface="The Youngest"/>
                <a:cs typeface="The Youngest"/>
                <a:sym typeface="The Youngest"/>
              </a:rPr>
              <a:t>Skilled in Pyth</a:t>
            </a:r>
            <a:r>
              <a:rPr lang="en-US" sz="2300">
                <a:solidFill>
                  <a:srgbClr val="000000"/>
                </a:solidFill>
                <a:latin typeface="The Youngest"/>
                <a:ea typeface="The Youngest"/>
                <a:cs typeface="The Youngest"/>
                <a:sym typeface="The Youngest"/>
              </a:rPr>
              <a:t>on programming, MySQL database management, and HTML web development, with a strong foundation in backend and frontend technologies.</a:t>
            </a:r>
          </a:p>
        </p:txBody>
      </p:sp>
      <p:sp>
        <p:nvSpPr>
          <p:cNvPr name="TextBox 27" id="27"/>
          <p:cNvSpPr txBox="true"/>
          <p:nvPr/>
        </p:nvSpPr>
        <p:spPr>
          <a:xfrm rot="0">
            <a:off x="-1559497" y="4049521"/>
            <a:ext cx="7661747" cy="405765"/>
          </a:xfrm>
          <a:prstGeom prst="rect">
            <a:avLst/>
          </a:prstGeom>
        </p:spPr>
        <p:txBody>
          <a:bodyPr anchor="t" rtlCol="false" tIns="0" lIns="0" bIns="0" rIns="0">
            <a:spAutoFit/>
          </a:bodyPr>
          <a:lstStyle/>
          <a:p>
            <a:pPr algn="ctr">
              <a:lnSpc>
                <a:spcPts val="3359"/>
              </a:lnSpc>
              <a:spcBef>
                <a:spcPct val="0"/>
              </a:spcBef>
            </a:pPr>
            <a:r>
              <a:rPr lang="en-US" sz="2400">
                <a:solidFill>
                  <a:srgbClr val="000000"/>
                </a:solidFill>
                <a:latin typeface="The Youngest"/>
                <a:ea typeface="The Youngest"/>
                <a:cs typeface="The Youngest"/>
                <a:sym typeface="The Youngest"/>
              </a:rPr>
              <a:t>MANASI</a:t>
            </a:r>
          </a:p>
        </p:txBody>
      </p:sp>
      <p:sp>
        <p:nvSpPr>
          <p:cNvPr name="TextBox 28" id="28"/>
          <p:cNvSpPr txBox="true"/>
          <p:nvPr/>
        </p:nvSpPr>
        <p:spPr>
          <a:xfrm rot="0">
            <a:off x="6649742" y="3870451"/>
            <a:ext cx="7584498" cy="405765"/>
          </a:xfrm>
          <a:prstGeom prst="rect">
            <a:avLst/>
          </a:prstGeom>
        </p:spPr>
        <p:txBody>
          <a:bodyPr anchor="t" rtlCol="false" tIns="0" lIns="0" bIns="0" rIns="0">
            <a:spAutoFit/>
          </a:bodyPr>
          <a:lstStyle/>
          <a:p>
            <a:pPr algn="ctr">
              <a:lnSpc>
                <a:spcPts val="3359"/>
              </a:lnSpc>
              <a:spcBef>
                <a:spcPct val="0"/>
              </a:spcBef>
            </a:pPr>
            <a:r>
              <a:rPr lang="en-US" sz="2400">
                <a:solidFill>
                  <a:srgbClr val="000000"/>
                </a:solidFill>
                <a:latin typeface="The Youngest"/>
                <a:ea typeface="The Youngest"/>
                <a:cs typeface="The Youngest"/>
                <a:sym typeface="The Youngest"/>
              </a:rPr>
              <a:t>ARAVIND</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CBA873"/>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7487689" cy="1028700"/>
          </a:xfrm>
          <a:custGeom>
            <a:avLst/>
            <a:gdLst/>
            <a:ahLst/>
            <a:cxnLst/>
            <a:rect r="r" b="b" t="t" l="l"/>
            <a:pathLst>
              <a:path h="1028700" w="7487689">
                <a:moveTo>
                  <a:pt x="0" y="0"/>
                </a:moveTo>
                <a:lnTo>
                  <a:pt x="7487689" y="0"/>
                </a:lnTo>
                <a:lnTo>
                  <a:pt x="7487689" y="1028700"/>
                </a:lnTo>
                <a:lnTo>
                  <a:pt x="0" y="10287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7487689" y="0"/>
            <a:ext cx="7487689" cy="1028700"/>
          </a:xfrm>
          <a:custGeom>
            <a:avLst/>
            <a:gdLst/>
            <a:ahLst/>
            <a:cxnLst/>
            <a:rect r="r" b="b" t="t" l="l"/>
            <a:pathLst>
              <a:path h="1028700" w="7487689">
                <a:moveTo>
                  <a:pt x="0" y="0"/>
                </a:moveTo>
                <a:lnTo>
                  <a:pt x="7487689" y="0"/>
                </a:lnTo>
                <a:lnTo>
                  <a:pt x="7487689" y="1028700"/>
                </a:lnTo>
                <a:lnTo>
                  <a:pt x="0" y="10287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4975378" y="0"/>
            <a:ext cx="7487689" cy="1028700"/>
          </a:xfrm>
          <a:custGeom>
            <a:avLst/>
            <a:gdLst/>
            <a:ahLst/>
            <a:cxnLst/>
            <a:rect r="r" b="b" t="t" l="l"/>
            <a:pathLst>
              <a:path h="1028700" w="7487689">
                <a:moveTo>
                  <a:pt x="0" y="0"/>
                </a:moveTo>
                <a:lnTo>
                  <a:pt x="7487689" y="0"/>
                </a:lnTo>
                <a:lnTo>
                  <a:pt x="7487689" y="1028700"/>
                </a:lnTo>
                <a:lnTo>
                  <a:pt x="0" y="10287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2162074" y="1388545"/>
            <a:ext cx="8614470" cy="977900"/>
          </a:xfrm>
          <a:prstGeom prst="rect">
            <a:avLst/>
          </a:prstGeom>
        </p:spPr>
        <p:txBody>
          <a:bodyPr anchor="t" rtlCol="false" tIns="0" lIns="0" bIns="0" rIns="0">
            <a:spAutoFit/>
          </a:bodyPr>
          <a:lstStyle/>
          <a:p>
            <a:pPr algn="ctr">
              <a:lnSpc>
                <a:spcPts val="7000"/>
              </a:lnSpc>
              <a:spcBef>
                <a:spcPct val="0"/>
              </a:spcBef>
            </a:pPr>
            <a:r>
              <a:rPr lang="en-US" sz="5000">
                <a:solidFill>
                  <a:srgbClr val="000000"/>
                </a:solidFill>
                <a:latin typeface="Heading Now 71-78"/>
                <a:ea typeface="Heading Now 71-78"/>
                <a:cs typeface="Heading Now 71-78"/>
                <a:sym typeface="Heading Now 71-78"/>
              </a:rPr>
              <a:t>PLAN FOR ACHIEVABILITY</a:t>
            </a:r>
          </a:p>
        </p:txBody>
      </p:sp>
      <p:grpSp>
        <p:nvGrpSpPr>
          <p:cNvPr name="Group 6" id="6"/>
          <p:cNvGrpSpPr/>
          <p:nvPr/>
        </p:nvGrpSpPr>
        <p:grpSpPr>
          <a:xfrm rot="0">
            <a:off x="411923" y="2748080"/>
            <a:ext cx="12114773" cy="6312934"/>
            <a:chOff x="0" y="0"/>
            <a:chExt cx="3190722" cy="1662666"/>
          </a:xfrm>
        </p:grpSpPr>
        <p:sp>
          <p:nvSpPr>
            <p:cNvPr name="Freeform 7" id="7"/>
            <p:cNvSpPr/>
            <p:nvPr/>
          </p:nvSpPr>
          <p:spPr>
            <a:xfrm flipH="false" flipV="false" rot="0">
              <a:off x="0" y="0"/>
              <a:ext cx="3190722" cy="1662666"/>
            </a:xfrm>
            <a:custGeom>
              <a:avLst/>
              <a:gdLst/>
              <a:ahLst/>
              <a:cxnLst/>
              <a:rect r="r" b="b" t="t" l="l"/>
              <a:pathLst>
                <a:path h="1662666" w="3190722">
                  <a:moveTo>
                    <a:pt x="32591" y="0"/>
                  </a:moveTo>
                  <a:lnTo>
                    <a:pt x="3158131" y="0"/>
                  </a:lnTo>
                  <a:cubicBezTo>
                    <a:pt x="3166775" y="0"/>
                    <a:pt x="3175064" y="3434"/>
                    <a:pt x="3181176" y="9546"/>
                  </a:cubicBezTo>
                  <a:cubicBezTo>
                    <a:pt x="3187288" y="15658"/>
                    <a:pt x="3190722" y="23948"/>
                    <a:pt x="3190722" y="32591"/>
                  </a:cubicBezTo>
                  <a:lnTo>
                    <a:pt x="3190722" y="1630075"/>
                  </a:lnTo>
                  <a:cubicBezTo>
                    <a:pt x="3190722" y="1648074"/>
                    <a:pt x="3176130" y="1662666"/>
                    <a:pt x="3158131" y="1662666"/>
                  </a:cubicBezTo>
                  <a:lnTo>
                    <a:pt x="32591" y="1662666"/>
                  </a:lnTo>
                  <a:cubicBezTo>
                    <a:pt x="14592" y="1662666"/>
                    <a:pt x="0" y="1648074"/>
                    <a:pt x="0" y="1630075"/>
                  </a:cubicBezTo>
                  <a:lnTo>
                    <a:pt x="0" y="32591"/>
                  </a:lnTo>
                  <a:cubicBezTo>
                    <a:pt x="0" y="14592"/>
                    <a:pt x="14592" y="0"/>
                    <a:pt x="32591" y="0"/>
                  </a:cubicBezTo>
                  <a:close/>
                </a:path>
              </a:pathLst>
            </a:custGeom>
            <a:solidFill>
              <a:srgbClr val="FFDEAC"/>
            </a:solidFill>
          </p:spPr>
        </p:sp>
        <p:sp>
          <p:nvSpPr>
            <p:cNvPr name="TextBox 8" id="8"/>
            <p:cNvSpPr txBox="true"/>
            <p:nvPr/>
          </p:nvSpPr>
          <p:spPr>
            <a:xfrm>
              <a:off x="0" y="-47625"/>
              <a:ext cx="3190722" cy="1710291"/>
            </a:xfrm>
            <a:prstGeom prst="rect">
              <a:avLst/>
            </a:prstGeom>
          </p:spPr>
          <p:txBody>
            <a:bodyPr anchor="ctr" rtlCol="false" tIns="50800" lIns="50800" bIns="50800" rIns="50800"/>
            <a:lstStyle/>
            <a:p>
              <a:pPr algn="ctr">
                <a:lnSpc>
                  <a:spcPts val="3359"/>
                </a:lnSpc>
              </a:pPr>
            </a:p>
          </p:txBody>
        </p:sp>
      </p:grpSp>
      <p:sp>
        <p:nvSpPr>
          <p:cNvPr name="TextBox 9" id="9"/>
          <p:cNvSpPr txBox="true"/>
          <p:nvPr/>
        </p:nvSpPr>
        <p:spPr>
          <a:xfrm rot="0">
            <a:off x="411923" y="3273046"/>
            <a:ext cx="12114773" cy="1057275"/>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The Youngest"/>
                <a:ea typeface="The Youngest"/>
                <a:cs typeface="The Youngest"/>
                <a:sym typeface="The Youngest"/>
              </a:rPr>
              <a:t>Our main goal was to create a tool for amateur musicians to get regular practice with background accompaniment </a:t>
            </a:r>
          </a:p>
        </p:txBody>
      </p:sp>
      <p:sp>
        <p:nvSpPr>
          <p:cNvPr name="TextBox 10" id="10"/>
          <p:cNvSpPr txBox="true"/>
          <p:nvPr/>
        </p:nvSpPr>
        <p:spPr>
          <a:xfrm rot="0">
            <a:off x="411923" y="5076825"/>
            <a:ext cx="11980372" cy="1057275"/>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The Youngest"/>
                <a:ea typeface="The Youngest"/>
                <a:cs typeface="The Youngest"/>
                <a:sym typeface="The Youngest"/>
              </a:rPr>
              <a:t>A further deep dive into machine learning and in general, machines trying to grasp the abstract concepts of human art </a:t>
            </a:r>
          </a:p>
        </p:txBody>
      </p:sp>
      <p:sp>
        <p:nvSpPr>
          <p:cNvPr name="TextBox 11" id="11"/>
          <p:cNvSpPr txBox="true"/>
          <p:nvPr/>
        </p:nvSpPr>
        <p:spPr>
          <a:xfrm rot="0">
            <a:off x="527916" y="6877050"/>
            <a:ext cx="11748385" cy="1057275"/>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The Youngest"/>
                <a:ea typeface="The Youngest"/>
                <a:cs typeface="The Youngest"/>
                <a:sym typeface="The Youngest"/>
              </a:rPr>
              <a:t>A really knowlegeable and musically excellent tool available at the tips of our fingers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CBA873"/>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7487689" cy="1028700"/>
          </a:xfrm>
          <a:custGeom>
            <a:avLst/>
            <a:gdLst/>
            <a:ahLst/>
            <a:cxnLst/>
            <a:rect r="r" b="b" t="t" l="l"/>
            <a:pathLst>
              <a:path h="1028700" w="7487689">
                <a:moveTo>
                  <a:pt x="0" y="0"/>
                </a:moveTo>
                <a:lnTo>
                  <a:pt x="7487689" y="0"/>
                </a:lnTo>
                <a:lnTo>
                  <a:pt x="7487689" y="1028700"/>
                </a:lnTo>
                <a:lnTo>
                  <a:pt x="0" y="10287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7487689" y="0"/>
            <a:ext cx="7487689" cy="1028700"/>
          </a:xfrm>
          <a:custGeom>
            <a:avLst/>
            <a:gdLst/>
            <a:ahLst/>
            <a:cxnLst/>
            <a:rect r="r" b="b" t="t" l="l"/>
            <a:pathLst>
              <a:path h="1028700" w="7487689">
                <a:moveTo>
                  <a:pt x="0" y="0"/>
                </a:moveTo>
                <a:lnTo>
                  <a:pt x="7487689" y="0"/>
                </a:lnTo>
                <a:lnTo>
                  <a:pt x="7487689" y="1028700"/>
                </a:lnTo>
                <a:lnTo>
                  <a:pt x="0" y="10287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4975378" y="0"/>
            <a:ext cx="7487689" cy="1028700"/>
          </a:xfrm>
          <a:custGeom>
            <a:avLst/>
            <a:gdLst/>
            <a:ahLst/>
            <a:cxnLst/>
            <a:rect r="r" b="b" t="t" l="l"/>
            <a:pathLst>
              <a:path h="1028700" w="7487689">
                <a:moveTo>
                  <a:pt x="0" y="0"/>
                </a:moveTo>
                <a:lnTo>
                  <a:pt x="7487689" y="0"/>
                </a:lnTo>
                <a:lnTo>
                  <a:pt x="7487689" y="1028700"/>
                </a:lnTo>
                <a:lnTo>
                  <a:pt x="0" y="10287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2162074" y="1388545"/>
            <a:ext cx="8614470" cy="977900"/>
          </a:xfrm>
          <a:prstGeom prst="rect">
            <a:avLst/>
          </a:prstGeom>
        </p:spPr>
        <p:txBody>
          <a:bodyPr anchor="t" rtlCol="false" tIns="0" lIns="0" bIns="0" rIns="0">
            <a:spAutoFit/>
          </a:bodyPr>
          <a:lstStyle/>
          <a:p>
            <a:pPr algn="ctr">
              <a:lnSpc>
                <a:spcPts val="7000"/>
              </a:lnSpc>
              <a:spcBef>
                <a:spcPct val="0"/>
              </a:spcBef>
            </a:pPr>
            <a:r>
              <a:rPr lang="en-US" sz="5000">
                <a:solidFill>
                  <a:srgbClr val="000000"/>
                </a:solidFill>
                <a:latin typeface="Heading Now 71-78"/>
                <a:ea typeface="Heading Now 71-78"/>
                <a:cs typeface="Heading Now 71-78"/>
                <a:sym typeface="Heading Now 71-78"/>
              </a:rPr>
              <a:t>PLAN FOR ACHIEVABILITY</a:t>
            </a:r>
          </a:p>
        </p:txBody>
      </p:sp>
      <p:grpSp>
        <p:nvGrpSpPr>
          <p:cNvPr name="Group 6" id="6"/>
          <p:cNvGrpSpPr/>
          <p:nvPr/>
        </p:nvGrpSpPr>
        <p:grpSpPr>
          <a:xfrm rot="0">
            <a:off x="411923" y="2748080"/>
            <a:ext cx="12114773" cy="5625053"/>
            <a:chOff x="0" y="0"/>
            <a:chExt cx="3190722" cy="1481496"/>
          </a:xfrm>
        </p:grpSpPr>
        <p:sp>
          <p:nvSpPr>
            <p:cNvPr name="Freeform 7" id="7"/>
            <p:cNvSpPr/>
            <p:nvPr/>
          </p:nvSpPr>
          <p:spPr>
            <a:xfrm flipH="false" flipV="false" rot="0">
              <a:off x="0" y="0"/>
              <a:ext cx="3190722" cy="1481496"/>
            </a:xfrm>
            <a:custGeom>
              <a:avLst/>
              <a:gdLst/>
              <a:ahLst/>
              <a:cxnLst/>
              <a:rect r="r" b="b" t="t" l="l"/>
              <a:pathLst>
                <a:path h="1481496" w="3190722">
                  <a:moveTo>
                    <a:pt x="32591" y="0"/>
                  </a:moveTo>
                  <a:lnTo>
                    <a:pt x="3158131" y="0"/>
                  </a:lnTo>
                  <a:cubicBezTo>
                    <a:pt x="3166775" y="0"/>
                    <a:pt x="3175064" y="3434"/>
                    <a:pt x="3181176" y="9546"/>
                  </a:cubicBezTo>
                  <a:cubicBezTo>
                    <a:pt x="3187288" y="15658"/>
                    <a:pt x="3190722" y="23948"/>
                    <a:pt x="3190722" y="32591"/>
                  </a:cubicBezTo>
                  <a:lnTo>
                    <a:pt x="3190722" y="1448904"/>
                  </a:lnTo>
                  <a:cubicBezTo>
                    <a:pt x="3190722" y="1466904"/>
                    <a:pt x="3176130" y="1481496"/>
                    <a:pt x="3158131" y="1481496"/>
                  </a:cubicBezTo>
                  <a:lnTo>
                    <a:pt x="32591" y="1481496"/>
                  </a:lnTo>
                  <a:cubicBezTo>
                    <a:pt x="23948" y="1481496"/>
                    <a:pt x="15658" y="1478062"/>
                    <a:pt x="9546" y="1471950"/>
                  </a:cubicBezTo>
                  <a:cubicBezTo>
                    <a:pt x="3434" y="1465838"/>
                    <a:pt x="0" y="1457548"/>
                    <a:pt x="0" y="1448904"/>
                  </a:cubicBezTo>
                  <a:lnTo>
                    <a:pt x="0" y="32591"/>
                  </a:lnTo>
                  <a:cubicBezTo>
                    <a:pt x="0" y="14592"/>
                    <a:pt x="14592" y="0"/>
                    <a:pt x="32591" y="0"/>
                  </a:cubicBezTo>
                  <a:close/>
                </a:path>
              </a:pathLst>
            </a:custGeom>
            <a:solidFill>
              <a:srgbClr val="FFDEAC"/>
            </a:solidFill>
          </p:spPr>
        </p:sp>
        <p:sp>
          <p:nvSpPr>
            <p:cNvPr name="TextBox 8" id="8"/>
            <p:cNvSpPr txBox="true"/>
            <p:nvPr/>
          </p:nvSpPr>
          <p:spPr>
            <a:xfrm>
              <a:off x="0" y="-47625"/>
              <a:ext cx="3190722" cy="1529121"/>
            </a:xfrm>
            <a:prstGeom prst="rect">
              <a:avLst/>
            </a:prstGeom>
          </p:spPr>
          <p:txBody>
            <a:bodyPr anchor="ctr" rtlCol="false" tIns="50800" lIns="50800" bIns="50800" rIns="50800"/>
            <a:lstStyle/>
            <a:p>
              <a:pPr algn="ctr">
                <a:lnSpc>
                  <a:spcPts val="3359"/>
                </a:lnSpc>
              </a:pPr>
            </a:p>
          </p:txBody>
        </p:sp>
      </p:grpSp>
      <p:sp>
        <p:nvSpPr>
          <p:cNvPr name="TextBox 9" id="9"/>
          <p:cNvSpPr txBox="true"/>
          <p:nvPr/>
        </p:nvSpPr>
        <p:spPr>
          <a:xfrm rot="0">
            <a:off x="411923" y="3273046"/>
            <a:ext cx="12114773" cy="1057275"/>
          </a:xfrm>
          <a:prstGeom prst="rect">
            <a:avLst/>
          </a:prstGeom>
        </p:spPr>
        <p:txBody>
          <a:bodyPr anchor="t" rtlCol="false" tIns="0" lIns="0" bIns="0" rIns="0">
            <a:spAutoFit/>
          </a:bodyPr>
          <a:lstStyle/>
          <a:p>
            <a:pPr algn="ctr" marL="647700" indent="-323850" lvl="1">
              <a:lnSpc>
                <a:spcPts val="4200"/>
              </a:lnSpc>
              <a:buFont typeface="Arial"/>
              <a:buChar char="•"/>
            </a:pPr>
            <a:r>
              <a:rPr lang="en-US" sz="3000">
                <a:solidFill>
                  <a:srgbClr val="000000"/>
                </a:solidFill>
                <a:latin typeface="The Youngest"/>
                <a:ea typeface="The Youngest"/>
                <a:cs typeface="The Youngest"/>
                <a:sym typeface="The Youngest"/>
              </a:rPr>
              <a:t>Train and develop an AI for instrumental analysis that can understand and recognize various patterns and ragas</a:t>
            </a:r>
          </a:p>
        </p:txBody>
      </p:sp>
      <p:sp>
        <p:nvSpPr>
          <p:cNvPr name="TextBox 10" id="10"/>
          <p:cNvSpPr txBox="true"/>
          <p:nvPr/>
        </p:nvSpPr>
        <p:spPr>
          <a:xfrm rot="0">
            <a:off x="411923" y="5076825"/>
            <a:ext cx="11980372" cy="1590675"/>
          </a:xfrm>
          <a:prstGeom prst="rect">
            <a:avLst/>
          </a:prstGeom>
        </p:spPr>
        <p:txBody>
          <a:bodyPr anchor="t" rtlCol="false" tIns="0" lIns="0" bIns="0" rIns="0">
            <a:spAutoFit/>
          </a:bodyPr>
          <a:lstStyle/>
          <a:p>
            <a:pPr algn="ctr" marL="647700" indent="-323850" lvl="1">
              <a:lnSpc>
                <a:spcPts val="4200"/>
              </a:lnSpc>
              <a:buFont typeface="Arial"/>
              <a:buChar char="•"/>
            </a:pPr>
            <a:r>
              <a:rPr lang="en-US" sz="3000">
                <a:solidFill>
                  <a:srgbClr val="000000"/>
                </a:solidFill>
                <a:latin typeface="The Youngest"/>
                <a:ea typeface="The Youngest"/>
                <a:cs typeface="The Youngest"/>
                <a:sym typeface="The Youngest"/>
              </a:rPr>
              <a:t>This training will provide the baseline for the object AI to predict and generate instrumentals and melodies based on prompted information</a:t>
            </a:r>
          </a:p>
        </p:txBody>
      </p:sp>
      <p:sp>
        <p:nvSpPr>
          <p:cNvPr name="TextBox 11" id="11"/>
          <p:cNvSpPr txBox="true"/>
          <p:nvPr/>
        </p:nvSpPr>
        <p:spPr>
          <a:xfrm rot="0">
            <a:off x="527916" y="6877050"/>
            <a:ext cx="11748385" cy="533400"/>
          </a:xfrm>
          <a:prstGeom prst="rect">
            <a:avLst/>
          </a:prstGeom>
        </p:spPr>
        <p:txBody>
          <a:bodyPr anchor="t" rtlCol="false" tIns="0" lIns="0" bIns="0" rIns="0">
            <a:spAutoFit/>
          </a:bodyPr>
          <a:lstStyle/>
          <a:p>
            <a:pPr algn="ctr" marL="647700" indent="-323850" lvl="1">
              <a:lnSpc>
                <a:spcPts val="4200"/>
              </a:lnSpc>
              <a:buFont typeface="Arial"/>
              <a:buChar char="•"/>
            </a:pPr>
            <a:r>
              <a:rPr lang="en-US" sz="3000">
                <a:solidFill>
                  <a:srgbClr val="000000"/>
                </a:solidFill>
                <a:latin typeface="The Youngest"/>
                <a:ea typeface="The Youngest"/>
                <a:cs typeface="The Youngest"/>
                <a:sym typeface="The Youngest"/>
              </a:rPr>
              <a:t>Apply and test this AI in the real world</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CBA873"/>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14029805" y="1224532"/>
            <a:ext cx="7487689" cy="1028700"/>
          </a:xfrm>
          <a:custGeom>
            <a:avLst/>
            <a:gdLst/>
            <a:ahLst/>
            <a:cxnLst/>
            <a:rect r="r" b="b" t="t" l="l"/>
            <a:pathLst>
              <a:path h="1028700" w="7487689">
                <a:moveTo>
                  <a:pt x="0" y="0"/>
                </a:moveTo>
                <a:lnTo>
                  <a:pt x="7487690" y="0"/>
                </a:lnTo>
                <a:lnTo>
                  <a:pt x="7487690" y="1028700"/>
                </a:lnTo>
                <a:lnTo>
                  <a:pt x="0" y="10287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5400000">
            <a:off x="14029805" y="8743950"/>
            <a:ext cx="7487689" cy="1028700"/>
          </a:xfrm>
          <a:custGeom>
            <a:avLst/>
            <a:gdLst/>
            <a:ahLst/>
            <a:cxnLst/>
            <a:rect r="r" b="b" t="t" l="l"/>
            <a:pathLst>
              <a:path h="1028700" w="7487689">
                <a:moveTo>
                  <a:pt x="0" y="0"/>
                </a:moveTo>
                <a:lnTo>
                  <a:pt x="7487690" y="0"/>
                </a:lnTo>
                <a:lnTo>
                  <a:pt x="7487690" y="1028700"/>
                </a:lnTo>
                <a:lnTo>
                  <a:pt x="0" y="10287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79572" y="624457"/>
            <a:ext cx="15672151" cy="1038225"/>
          </a:xfrm>
          <a:prstGeom prst="rect">
            <a:avLst/>
          </a:prstGeom>
        </p:spPr>
        <p:txBody>
          <a:bodyPr anchor="t" rtlCol="false" tIns="0" lIns="0" bIns="0" rIns="0">
            <a:spAutoFit/>
          </a:bodyPr>
          <a:lstStyle/>
          <a:p>
            <a:pPr algn="ctr">
              <a:lnSpc>
                <a:spcPts val="8400"/>
              </a:lnSpc>
              <a:spcBef>
                <a:spcPct val="0"/>
              </a:spcBef>
            </a:pPr>
            <a:r>
              <a:rPr lang="en-US" sz="6000">
                <a:solidFill>
                  <a:srgbClr val="000000"/>
                </a:solidFill>
                <a:latin typeface="The Youngest"/>
                <a:ea typeface="The Youngest"/>
                <a:cs typeface="The Youngest"/>
                <a:sym typeface="The Youngest"/>
              </a:rPr>
              <a:t>What our model has achieved so far...</a:t>
            </a:r>
          </a:p>
        </p:txBody>
      </p:sp>
      <p:sp>
        <p:nvSpPr>
          <p:cNvPr name="TextBox 5" id="5"/>
          <p:cNvSpPr txBox="true"/>
          <p:nvPr/>
        </p:nvSpPr>
        <p:spPr>
          <a:xfrm rot="0">
            <a:off x="0" y="2298700"/>
            <a:ext cx="17292768" cy="5613400"/>
          </a:xfrm>
          <a:prstGeom prst="rect">
            <a:avLst/>
          </a:prstGeom>
        </p:spPr>
        <p:txBody>
          <a:bodyPr anchor="t" rtlCol="false" tIns="0" lIns="0" bIns="0" rIns="0">
            <a:spAutoFit/>
          </a:bodyPr>
          <a:lstStyle/>
          <a:p>
            <a:pPr algn="ctr">
              <a:lnSpc>
                <a:spcPts val="5599"/>
              </a:lnSpc>
              <a:spcBef>
                <a:spcPct val="0"/>
              </a:spcBef>
            </a:pPr>
            <a:r>
              <a:rPr lang="en-US" sz="3999">
                <a:solidFill>
                  <a:srgbClr val="000000"/>
                </a:solidFill>
                <a:latin typeface="The Youngest"/>
                <a:ea typeface="The Youngest"/>
                <a:cs typeface="The Youngest"/>
                <a:sym typeface="The Youngest"/>
              </a:rPr>
              <a:t>Techsen is so far able to play along following a lead, while observing trends and trying to predict and make glides. Its still not mature enough to analyse the “chalan” of different raagas(unique styles) and play appropriately. Some of Techsen’s mistakes end up sounding extremely artistic, way beyond the musical maturity of the script, but other times it does not match the emotion being conveyed. Techsen, in its current state, is an excellent for ametuers to practice with, still needing some brushing up before it can perform on a stage infront of music patrons.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DAG0QAsmg8c</dc:identifier>
  <dcterms:modified xsi:type="dcterms:W3CDTF">2011-08-01T06:04:30Z</dcterms:modified>
  <cp:revision>1</cp:revision>
  <dc:title>Techsen</dc:title>
</cp:coreProperties>
</file>

<file path=docProps/thumbnail.jpeg>
</file>